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"/>
  </p:notesMasterIdLst>
  <p:sldIdLst>
    <p:sldId id="263" r:id="rId2"/>
  </p:sldIdLst>
  <p:sldSz cx="17068800" cy="9601200"/>
  <p:notesSz cx="6797675" cy="9926638"/>
  <p:defaultTextStyle>
    <a:defPPr>
      <a:defRPr lang="it-IT"/>
    </a:defPPr>
    <a:lvl1pPr marL="0" algn="l" defTabSz="1074969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485" algn="l" defTabSz="1074969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4969" algn="l" defTabSz="1074969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2454" algn="l" defTabSz="1074969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49938" algn="l" defTabSz="1074969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7421" algn="l" defTabSz="1074969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4906" algn="l" defTabSz="1074969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2390" algn="l" defTabSz="1074969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299875" algn="l" defTabSz="1074969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221" autoAdjust="0"/>
    <p:restoredTop sz="94660"/>
  </p:normalViewPr>
  <p:slideViewPr>
    <p:cSldViewPr snapToGrid="0">
      <p:cViewPr>
        <p:scale>
          <a:sx n="90" d="100"/>
          <a:sy n="90" d="100"/>
        </p:scale>
        <p:origin x="-72" y="444"/>
      </p:cViewPr>
      <p:guideLst>
        <p:guide orient="horz" pos="3024"/>
        <p:guide pos="537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13" tIns="45708" rIns="91413" bIns="45708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13" tIns="45708" rIns="91413" bIns="45708" rtlCol="0"/>
          <a:lstStyle>
            <a:lvl1pPr algn="r">
              <a:defRPr sz="1200"/>
            </a:lvl1pPr>
          </a:lstStyle>
          <a:p>
            <a:fld id="{EB22FC9C-92CB-4CAA-9DC5-28CB243F78DF}" type="datetimeFigureOut">
              <a:rPr lang="it-IT" smtClean="0"/>
              <a:t>19/01/2018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8" rIns="91413" bIns="45708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1" y="4776792"/>
            <a:ext cx="5438775" cy="3908425"/>
          </a:xfrm>
          <a:prstGeom prst="rect">
            <a:avLst/>
          </a:prstGeom>
        </p:spPr>
        <p:txBody>
          <a:bodyPr vert="horz" lIns="91413" tIns="45708" rIns="91413" bIns="45708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9751"/>
            <a:ext cx="2946400" cy="496888"/>
          </a:xfrm>
          <a:prstGeom prst="rect">
            <a:avLst/>
          </a:prstGeom>
        </p:spPr>
        <p:txBody>
          <a:bodyPr vert="horz" lIns="91413" tIns="45708" rIns="91413" bIns="45708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9" y="9429751"/>
            <a:ext cx="2946400" cy="496888"/>
          </a:xfrm>
          <a:prstGeom prst="rect">
            <a:avLst/>
          </a:prstGeom>
        </p:spPr>
        <p:txBody>
          <a:bodyPr vert="horz" lIns="91413" tIns="45708" rIns="91413" bIns="45708" rtlCol="0" anchor="b"/>
          <a:lstStyle>
            <a:lvl1pPr algn="r">
              <a:defRPr sz="1200"/>
            </a:lvl1pPr>
          </a:lstStyle>
          <a:p>
            <a:fld id="{288160DD-A9C9-4445-8E1D-87C513C9E8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7661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4969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1pPr>
    <a:lvl2pPr marL="537485" algn="l" defTabSz="1074969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2pPr>
    <a:lvl3pPr marL="1074969" algn="l" defTabSz="1074969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3pPr>
    <a:lvl4pPr marL="1612454" algn="l" defTabSz="1074969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4pPr>
    <a:lvl5pPr marL="2149938" algn="l" defTabSz="1074969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5pPr>
    <a:lvl6pPr marL="2687421" algn="l" defTabSz="1074969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6pPr>
    <a:lvl7pPr marL="3224906" algn="l" defTabSz="1074969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7pPr>
    <a:lvl8pPr marL="3762390" algn="l" defTabSz="1074969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8pPr>
    <a:lvl9pPr marL="4299875" algn="l" defTabSz="1074969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160DD-A9C9-4445-8E1D-87C513C9E86C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7272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1571308"/>
            <a:ext cx="1280160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5042853"/>
            <a:ext cx="128016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9C7F-1C85-4F5E-A58F-137A6373D6A0}" type="datetimeFigureOut">
              <a:rPr lang="it-IT" smtClean="0"/>
              <a:t>19/01/2018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4AB7-F418-42D2-9A5A-C2FFBC2EA7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5358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9C7F-1C85-4F5E-A58F-137A6373D6A0}" type="datetimeFigureOut">
              <a:rPr lang="it-IT" smtClean="0"/>
              <a:t>19/01/2018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4AB7-F418-42D2-9A5A-C2FFBC2EA7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4106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214860" y="511175"/>
            <a:ext cx="3680460" cy="813657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3480" y="511175"/>
            <a:ext cx="10828020" cy="813657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9C7F-1C85-4F5E-A58F-137A6373D6A0}" type="datetimeFigureOut">
              <a:rPr lang="it-IT" smtClean="0"/>
              <a:t>19/01/2018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4AB7-F418-42D2-9A5A-C2FFBC2EA7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2070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9C7F-1C85-4F5E-A58F-137A6373D6A0}" type="datetimeFigureOut">
              <a:rPr lang="it-IT" smtClean="0"/>
              <a:t>19/01/2018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4AB7-F418-42D2-9A5A-C2FFBC2EA7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4944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4590" y="2393634"/>
            <a:ext cx="1472184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4590" y="6425249"/>
            <a:ext cx="1472184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9C7F-1C85-4F5E-A58F-137A6373D6A0}" type="datetimeFigureOut">
              <a:rPr lang="it-IT" smtClean="0"/>
              <a:t>19/01/2018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4AB7-F418-42D2-9A5A-C2FFBC2EA7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0516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3480" y="2555875"/>
            <a:ext cx="7254240" cy="609187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41080" y="2555875"/>
            <a:ext cx="7254240" cy="609187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9C7F-1C85-4F5E-A58F-137A6373D6A0}" type="datetimeFigureOut">
              <a:rPr lang="it-IT" smtClean="0"/>
              <a:t>19/01/2018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4AB7-F418-42D2-9A5A-C2FFBC2EA7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4272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703" y="511176"/>
            <a:ext cx="14721840" cy="1855788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5704" y="2353628"/>
            <a:ext cx="7220902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5704" y="3507105"/>
            <a:ext cx="7220902" cy="515842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641080" y="2353628"/>
            <a:ext cx="7256463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641080" y="3507105"/>
            <a:ext cx="7256463" cy="515842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9C7F-1C85-4F5E-A58F-137A6373D6A0}" type="datetimeFigureOut">
              <a:rPr lang="it-IT" smtClean="0"/>
              <a:t>19/01/2018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4AB7-F418-42D2-9A5A-C2FFBC2EA7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444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9C7F-1C85-4F5E-A58F-137A6373D6A0}" type="datetimeFigureOut">
              <a:rPr lang="it-IT" smtClean="0"/>
              <a:t>19/01/2018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4AB7-F418-42D2-9A5A-C2FFBC2EA7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5318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9C7F-1C85-4F5E-A58F-137A6373D6A0}" type="datetimeFigureOut">
              <a:rPr lang="it-IT" smtClean="0"/>
              <a:t>19/01/2018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4AB7-F418-42D2-9A5A-C2FFBC2EA7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5309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704" y="640080"/>
            <a:ext cx="5505132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56463" y="1382396"/>
            <a:ext cx="864108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5704" y="2880360"/>
            <a:ext cx="5505132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9C7F-1C85-4F5E-A58F-137A6373D6A0}" type="datetimeFigureOut">
              <a:rPr lang="it-IT" smtClean="0"/>
              <a:t>19/01/2018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4AB7-F418-42D2-9A5A-C2FFBC2EA7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401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704" y="640080"/>
            <a:ext cx="5505132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256463" y="1382396"/>
            <a:ext cx="864108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5704" y="2880360"/>
            <a:ext cx="5505132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9C7F-1C85-4F5E-A58F-137A6373D6A0}" type="datetimeFigureOut">
              <a:rPr lang="it-IT" smtClean="0"/>
              <a:t>19/01/2018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4AB7-F418-42D2-9A5A-C2FFBC2EA7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6381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3480" y="511176"/>
            <a:ext cx="1472184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3480" y="2555875"/>
            <a:ext cx="1472184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73480" y="8898891"/>
            <a:ext cx="38404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B9C7F-1C85-4F5E-A58F-137A6373D6A0}" type="datetimeFigureOut">
              <a:rPr lang="it-IT" smtClean="0"/>
              <a:t>19/01/2018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54040" y="8898891"/>
            <a:ext cx="576072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054840" y="8898891"/>
            <a:ext cx="38404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A4AB7-F418-42D2-9A5A-C2FFBC2EA761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470895" y="60837"/>
            <a:ext cx="6127011" cy="67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453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asellaDiTesto 134"/>
          <p:cNvSpPr txBox="1">
            <a:spLocks/>
          </p:cNvSpPr>
          <p:nvPr/>
        </p:nvSpPr>
        <p:spPr>
          <a:xfrm>
            <a:off x="1569863" y="4741687"/>
            <a:ext cx="4229988" cy="1021168"/>
          </a:xfrm>
          <a:prstGeom prst="rect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 rtlCol="0" anchor="b">
            <a:noAutofit/>
          </a:bodyPr>
          <a:lstStyle/>
          <a:p>
            <a:pPr algn="r"/>
            <a:r>
              <a:rPr lang="it-IT" sz="1100" dirty="0"/>
              <a:t>Incarichi esterni</a:t>
            </a:r>
          </a:p>
        </p:txBody>
      </p:sp>
      <p:sp>
        <p:nvSpPr>
          <p:cNvPr id="5" name="Rettangolo 4"/>
          <p:cNvSpPr/>
          <p:nvPr/>
        </p:nvSpPr>
        <p:spPr>
          <a:xfrm>
            <a:off x="7453256" y="4303151"/>
            <a:ext cx="2023841" cy="57586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t-IT" sz="1100" b="1" dirty="0" smtClean="0">
                <a:solidFill>
                  <a:schemeClr val="tx1"/>
                </a:solidFill>
              </a:rPr>
              <a:t>Direzione</a:t>
            </a:r>
            <a:endParaRPr lang="it-IT" sz="1100" b="1" dirty="0">
              <a:solidFill>
                <a:schemeClr val="tx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59013" y="4070123"/>
            <a:ext cx="16350774" cy="4678097"/>
          </a:xfrm>
          <a:prstGeom prst="rect">
            <a:avLst/>
          </a:prstGeom>
          <a:noFill/>
          <a:ln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r"/>
            <a:r>
              <a:rPr lang="it-IT" sz="1100" dirty="0">
                <a:solidFill>
                  <a:srgbClr val="1F497D"/>
                </a:solidFill>
              </a:rPr>
              <a:t>Uffici Amministrativi</a:t>
            </a:r>
          </a:p>
        </p:txBody>
      </p:sp>
      <p:sp>
        <p:nvSpPr>
          <p:cNvPr id="8" name="Rettangolo 7"/>
          <p:cNvSpPr/>
          <p:nvPr/>
        </p:nvSpPr>
        <p:spPr>
          <a:xfrm>
            <a:off x="4310675" y="4895349"/>
            <a:ext cx="1196308" cy="60258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t-IT" sz="1100" b="1" dirty="0">
                <a:solidFill>
                  <a:prstClr val="black"/>
                </a:solidFill>
              </a:rPr>
              <a:t>Sportello on line</a:t>
            </a:r>
          </a:p>
        </p:txBody>
      </p:sp>
      <p:cxnSp>
        <p:nvCxnSpPr>
          <p:cNvPr id="10" name="Connettore 4 9"/>
          <p:cNvCxnSpPr>
            <a:stCxn id="20" idx="0"/>
            <a:endCxn id="13" idx="0"/>
          </p:cNvCxnSpPr>
          <p:nvPr/>
        </p:nvCxnSpPr>
        <p:spPr>
          <a:xfrm rot="16200000" flipV="1">
            <a:off x="8449371" y="-799927"/>
            <a:ext cx="578" cy="13926219"/>
          </a:xfrm>
          <a:prstGeom prst="bentConnector3">
            <a:avLst>
              <a:gd name="adj1" fmla="val 4346609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/>
          <p:cNvSpPr txBox="1">
            <a:spLocks/>
          </p:cNvSpPr>
          <p:nvPr/>
        </p:nvSpPr>
        <p:spPr>
          <a:xfrm>
            <a:off x="11545626" y="4746605"/>
            <a:ext cx="4068021" cy="1014699"/>
          </a:xfrm>
          <a:prstGeom prst="rect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 rtlCol="0" anchor="b">
            <a:noAutofit/>
          </a:bodyPr>
          <a:lstStyle/>
          <a:p>
            <a:pPr algn="r"/>
            <a:r>
              <a:rPr lang="it-IT" sz="1100" dirty="0"/>
              <a:t>Incarichi interni</a:t>
            </a:r>
          </a:p>
        </p:txBody>
      </p:sp>
      <p:sp>
        <p:nvSpPr>
          <p:cNvPr id="6" name="Rettangolo 5"/>
          <p:cNvSpPr/>
          <p:nvPr/>
        </p:nvSpPr>
        <p:spPr>
          <a:xfrm>
            <a:off x="14303303" y="4905918"/>
            <a:ext cx="1196308" cy="60385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t-IT" sz="1100" b="1" dirty="0" smtClean="0">
                <a:solidFill>
                  <a:prstClr val="black"/>
                </a:solidFill>
              </a:rPr>
              <a:t>RSGQ</a:t>
            </a:r>
            <a:endParaRPr lang="it-IT" sz="1100" b="1" dirty="0">
              <a:solidFill>
                <a:prstClr val="black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13012097" y="4905919"/>
            <a:ext cx="1196308" cy="60385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t-IT" sz="1100" b="1" dirty="0" smtClean="0">
                <a:solidFill>
                  <a:prstClr val="black"/>
                </a:solidFill>
              </a:rPr>
              <a:t>RPC</a:t>
            </a:r>
            <a:endParaRPr lang="it-IT" sz="1100" b="1" dirty="0">
              <a:solidFill>
                <a:prstClr val="black"/>
              </a:solidFill>
            </a:endParaRPr>
          </a:p>
        </p:txBody>
      </p:sp>
      <p:sp>
        <p:nvSpPr>
          <p:cNvPr id="26" name="Rettangolo 25"/>
          <p:cNvSpPr/>
          <p:nvPr/>
        </p:nvSpPr>
        <p:spPr>
          <a:xfrm>
            <a:off x="11712495" y="4905919"/>
            <a:ext cx="1196308" cy="60385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t-IT" sz="1100" b="1" dirty="0" smtClean="0">
                <a:solidFill>
                  <a:prstClr val="black"/>
                </a:solidFill>
              </a:rPr>
              <a:t>RLS</a:t>
            </a:r>
            <a:endParaRPr lang="it-IT" sz="1100" b="1" dirty="0">
              <a:solidFill>
                <a:prstClr val="black"/>
              </a:solidFill>
            </a:endParaRPr>
          </a:p>
        </p:txBody>
      </p:sp>
      <p:sp>
        <p:nvSpPr>
          <p:cNvPr id="27" name="Rettangolo 26"/>
          <p:cNvSpPr/>
          <p:nvPr/>
        </p:nvSpPr>
        <p:spPr>
          <a:xfrm>
            <a:off x="2947495" y="4886286"/>
            <a:ext cx="1196308" cy="60385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t-IT" sz="1100" b="1" dirty="0" smtClean="0">
                <a:solidFill>
                  <a:prstClr val="black"/>
                </a:solidFill>
              </a:rPr>
              <a:t>RSPP</a:t>
            </a:r>
            <a:endParaRPr lang="it-IT" sz="1100" b="1" dirty="0">
              <a:solidFill>
                <a:prstClr val="black"/>
              </a:solidFill>
            </a:endParaRPr>
          </a:p>
        </p:txBody>
      </p:sp>
      <p:sp>
        <p:nvSpPr>
          <p:cNvPr id="81" name="Rettangolo 80"/>
          <p:cNvSpPr/>
          <p:nvPr/>
        </p:nvSpPr>
        <p:spPr>
          <a:xfrm>
            <a:off x="14469971" y="2500289"/>
            <a:ext cx="1373539" cy="442717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it-IT" sz="1100" b="1" dirty="0">
                <a:solidFill>
                  <a:schemeClr val="tx1"/>
                </a:solidFill>
              </a:rPr>
              <a:t>Casa dell’Architettura</a:t>
            </a:r>
          </a:p>
        </p:txBody>
      </p:sp>
      <p:grpSp>
        <p:nvGrpSpPr>
          <p:cNvPr id="3" name="Gruppo 2"/>
          <p:cNvGrpSpPr/>
          <p:nvPr/>
        </p:nvGrpSpPr>
        <p:grpSpPr>
          <a:xfrm>
            <a:off x="11994361" y="1348549"/>
            <a:ext cx="1759579" cy="1594457"/>
            <a:chOff x="11913354" y="646355"/>
            <a:chExt cx="1759579" cy="1594457"/>
          </a:xfrm>
        </p:grpSpPr>
        <p:sp>
          <p:nvSpPr>
            <p:cNvPr id="82" name="Rettangolo 81"/>
            <p:cNvSpPr/>
            <p:nvPr/>
          </p:nvSpPr>
          <p:spPr>
            <a:xfrm>
              <a:off x="11913354" y="646355"/>
              <a:ext cx="1759579" cy="1594457"/>
            </a:xfrm>
            <a:prstGeom prst="rect">
              <a:avLst/>
            </a:prstGeom>
            <a:noFill/>
            <a:ln>
              <a:prstDash val="sys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t"/>
            <a:lstStyle/>
            <a:p>
              <a:pPr algn="ctr"/>
              <a:r>
                <a:rPr lang="it-IT" sz="1100" dirty="0" err="1">
                  <a:solidFill>
                    <a:srgbClr val="1F497D"/>
                  </a:solidFill>
                </a:rPr>
                <a:t>Soc</a:t>
              </a:r>
              <a:r>
                <a:rPr lang="it-IT" sz="1100" dirty="0">
                  <a:solidFill>
                    <a:srgbClr val="1F497D"/>
                  </a:solidFill>
                </a:rPr>
                <a:t>. partecipate OAR</a:t>
              </a:r>
            </a:p>
          </p:txBody>
        </p:sp>
        <p:sp>
          <p:nvSpPr>
            <p:cNvPr id="83" name="Rettangolo 82"/>
            <p:cNvSpPr/>
            <p:nvPr/>
          </p:nvSpPr>
          <p:spPr>
            <a:xfrm>
              <a:off x="12177834" y="1628162"/>
              <a:ext cx="1373539" cy="442717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r>
                <a:rPr lang="it-IT" sz="1100" b="1" dirty="0">
                  <a:solidFill>
                    <a:schemeClr val="tx1"/>
                  </a:solidFill>
                </a:rPr>
                <a:t>AR </a:t>
              </a:r>
              <a:r>
                <a:rPr lang="it-IT" sz="1100" b="1" dirty="0" smtClean="0">
                  <a:solidFill>
                    <a:schemeClr val="tx1"/>
                  </a:solidFill>
                </a:rPr>
                <a:t>Edizione</a:t>
              </a:r>
              <a:endParaRPr lang="it-IT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84" name="Rettangolo 83"/>
            <p:cNvSpPr/>
            <p:nvPr/>
          </p:nvSpPr>
          <p:spPr>
            <a:xfrm>
              <a:off x="12177834" y="841018"/>
              <a:ext cx="1373539" cy="442717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r>
                <a:rPr lang="it-IT" sz="1100" b="1" dirty="0">
                  <a:solidFill>
                    <a:schemeClr val="tx1"/>
                  </a:solidFill>
                </a:rPr>
                <a:t>Acquario Romano</a:t>
              </a:r>
            </a:p>
          </p:txBody>
        </p:sp>
      </p:grpSp>
      <p:sp>
        <p:nvSpPr>
          <p:cNvPr id="102" name="Rettangolo 101"/>
          <p:cNvSpPr/>
          <p:nvPr/>
        </p:nvSpPr>
        <p:spPr>
          <a:xfrm>
            <a:off x="1647894" y="4886282"/>
            <a:ext cx="1196308" cy="60385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t-IT" sz="1100" b="1" dirty="0">
                <a:solidFill>
                  <a:prstClr val="black"/>
                </a:solidFill>
              </a:rPr>
              <a:t>Consulenti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2968507" y="6163473"/>
            <a:ext cx="1679261" cy="4430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0"/>
          <a:lstStyle/>
          <a:p>
            <a:pPr algn="ctr"/>
            <a:r>
              <a:rPr lang="it-IT" sz="1100" b="1" dirty="0">
                <a:solidFill>
                  <a:prstClr val="black"/>
                </a:solidFill>
              </a:rPr>
              <a:t>Amministrazione, </a:t>
            </a:r>
          </a:p>
          <a:p>
            <a:pPr algn="ctr"/>
            <a:r>
              <a:rPr lang="it-IT" sz="1100" b="1" dirty="0">
                <a:solidFill>
                  <a:prstClr val="black"/>
                </a:solidFill>
              </a:rPr>
              <a:t>Contabilità, Quote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5289433" y="6155215"/>
            <a:ext cx="1679261" cy="4430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0"/>
          <a:lstStyle/>
          <a:p>
            <a:pPr lvl="0" algn="ctr"/>
            <a:r>
              <a:rPr lang="it-IT" sz="1100" b="1" dirty="0">
                <a:solidFill>
                  <a:prstClr val="black"/>
                </a:solidFill>
              </a:rPr>
              <a:t>Com.ne Concorsi / </a:t>
            </a:r>
          </a:p>
          <a:p>
            <a:pPr lvl="0" algn="ctr"/>
            <a:r>
              <a:rPr lang="it-IT" sz="1100" b="1" dirty="0">
                <a:solidFill>
                  <a:prstClr val="black"/>
                </a:solidFill>
              </a:rPr>
              <a:t>Elenchi </a:t>
            </a:r>
            <a:r>
              <a:rPr lang="it-IT" sz="1100" b="1" dirty="0" err="1">
                <a:solidFill>
                  <a:prstClr val="black"/>
                </a:solidFill>
              </a:rPr>
              <a:t>Prev</a:t>
            </a:r>
            <a:r>
              <a:rPr lang="it-IT" sz="1100" b="1" dirty="0">
                <a:solidFill>
                  <a:prstClr val="black"/>
                </a:solidFill>
              </a:rPr>
              <a:t>. Incendi</a:t>
            </a:r>
          </a:p>
        </p:txBody>
      </p:sp>
      <p:sp>
        <p:nvSpPr>
          <p:cNvPr id="18" name="Rettangolo 17"/>
          <p:cNvSpPr/>
          <p:nvPr/>
        </p:nvSpPr>
        <p:spPr>
          <a:xfrm>
            <a:off x="9931285" y="6155214"/>
            <a:ext cx="1679261" cy="4430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0"/>
          <a:lstStyle/>
          <a:p>
            <a:pPr algn="ctr"/>
            <a:r>
              <a:rPr lang="it-IT" sz="1100" b="1" dirty="0">
                <a:solidFill>
                  <a:prstClr val="black"/>
                </a:solidFill>
              </a:rPr>
              <a:t>Parcelle/Formazione</a:t>
            </a:r>
          </a:p>
        </p:txBody>
      </p:sp>
      <p:sp>
        <p:nvSpPr>
          <p:cNvPr id="19" name="Rettangolo 18"/>
          <p:cNvSpPr/>
          <p:nvPr/>
        </p:nvSpPr>
        <p:spPr>
          <a:xfrm>
            <a:off x="12252211" y="6155215"/>
            <a:ext cx="1679261" cy="4430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0"/>
          <a:lstStyle/>
          <a:p>
            <a:pPr algn="ctr"/>
            <a:r>
              <a:rPr lang="it-IT" sz="1100" b="1" dirty="0">
                <a:solidFill>
                  <a:prstClr val="black"/>
                </a:solidFill>
              </a:rPr>
              <a:t>Protocollo</a:t>
            </a:r>
          </a:p>
        </p:txBody>
      </p:sp>
      <p:sp>
        <p:nvSpPr>
          <p:cNvPr id="20" name="Rettangolo 19"/>
          <p:cNvSpPr/>
          <p:nvPr/>
        </p:nvSpPr>
        <p:spPr>
          <a:xfrm>
            <a:off x="14573138" y="6163472"/>
            <a:ext cx="1679261" cy="4430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0"/>
          <a:lstStyle/>
          <a:p>
            <a:pPr algn="ctr"/>
            <a:r>
              <a:rPr lang="it-IT" sz="1100" b="1" dirty="0">
                <a:solidFill>
                  <a:prstClr val="black"/>
                </a:solidFill>
              </a:rPr>
              <a:t>Reception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646258" y="6162894"/>
            <a:ext cx="1680584" cy="44307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0"/>
          <a:lstStyle/>
          <a:p>
            <a:pPr algn="ctr"/>
            <a:r>
              <a:rPr lang="it-IT" sz="1100" b="1" dirty="0">
                <a:solidFill>
                  <a:prstClr val="black"/>
                </a:solidFill>
              </a:rPr>
              <a:t>Affari Generali e Legali</a:t>
            </a:r>
          </a:p>
        </p:txBody>
      </p:sp>
      <p:sp>
        <p:nvSpPr>
          <p:cNvPr id="21" name="Rettangolo 20"/>
          <p:cNvSpPr/>
          <p:nvPr/>
        </p:nvSpPr>
        <p:spPr>
          <a:xfrm>
            <a:off x="1427969" y="7959890"/>
            <a:ext cx="1679261" cy="44307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0"/>
          <a:lstStyle/>
          <a:p>
            <a:pPr algn="ctr"/>
            <a:r>
              <a:rPr lang="it-IT" sz="1100" b="1" dirty="0" err="1">
                <a:solidFill>
                  <a:prstClr val="black"/>
                </a:solidFill>
              </a:rPr>
              <a:t>Segr</a:t>
            </a:r>
            <a:r>
              <a:rPr lang="it-IT" sz="1100" b="1" dirty="0">
                <a:solidFill>
                  <a:prstClr val="black"/>
                </a:solidFill>
              </a:rPr>
              <a:t>. Deontologia</a:t>
            </a:r>
          </a:p>
        </p:txBody>
      </p:sp>
      <p:sp>
        <p:nvSpPr>
          <p:cNvPr id="24" name="Rettangolo 23"/>
          <p:cNvSpPr/>
          <p:nvPr/>
        </p:nvSpPr>
        <p:spPr>
          <a:xfrm>
            <a:off x="11765448" y="7959881"/>
            <a:ext cx="1679261" cy="44307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0"/>
          <a:lstStyle/>
          <a:p>
            <a:pPr algn="ctr"/>
            <a:r>
              <a:rPr lang="it-IT" sz="1100" b="1" dirty="0">
                <a:solidFill>
                  <a:prstClr val="black"/>
                </a:solidFill>
              </a:rPr>
              <a:t>Tenuta Albo </a:t>
            </a:r>
          </a:p>
        </p:txBody>
      </p:sp>
      <p:sp>
        <p:nvSpPr>
          <p:cNvPr id="25" name="Rettangolo 24"/>
          <p:cNvSpPr/>
          <p:nvPr/>
        </p:nvSpPr>
        <p:spPr>
          <a:xfrm>
            <a:off x="13811138" y="7959881"/>
            <a:ext cx="1679261" cy="44307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0"/>
          <a:lstStyle/>
          <a:p>
            <a:pPr algn="ctr"/>
            <a:r>
              <a:rPr lang="it-IT" sz="1100" b="1" dirty="0">
                <a:solidFill>
                  <a:prstClr val="black"/>
                </a:solidFill>
              </a:rPr>
              <a:t>Tesserino Digitale</a:t>
            </a:r>
          </a:p>
        </p:txBody>
      </p:sp>
      <p:sp>
        <p:nvSpPr>
          <p:cNvPr id="23" name="Rettangolo 22"/>
          <p:cNvSpPr/>
          <p:nvPr/>
        </p:nvSpPr>
        <p:spPr>
          <a:xfrm>
            <a:off x="5552302" y="7959883"/>
            <a:ext cx="1679261" cy="4430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0"/>
          <a:lstStyle/>
          <a:p>
            <a:pPr algn="ctr"/>
            <a:r>
              <a:rPr lang="it-IT" sz="1100" b="1" dirty="0" err="1">
                <a:solidFill>
                  <a:prstClr val="black"/>
                </a:solidFill>
              </a:rPr>
              <a:t>Segr</a:t>
            </a:r>
            <a:r>
              <a:rPr lang="it-IT" sz="1100" b="1" dirty="0">
                <a:solidFill>
                  <a:prstClr val="black"/>
                </a:solidFill>
              </a:rPr>
              <a:t>. Presidenza</a:t>
            </a:r>
          </a:p>
        </p:txBody>
      </p:sp>
      <p:sp>
        <p:nvSpPr>
          <p:cNvPr id="22" name="Rettangolo 21"/>
          <p:cNvSpPr/>
          <p:nvPr/>
        </p:nvSpPr>
        <p:spPr>
          <a:xfrm>
            <a:off x="3509444" y="7959897"/>
            <a:ext cx="1679261" cy="4430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0"/>
          <a:lstStyle/>
          <a:p>
            <a:pPr algn="ctr"/>
            <a:r>
              <a:rPr lang="it-IT" sz="1100" b="1" dirty="0" err="1">
                <a:solidFill>
                  <a:prstClr val="black"/>
                </a:solidFill>
              </a:rPr>
              <a:t>Segr</a:t>
            </a:r>
            <a:r>
              <a:rPr lang="it-IT" sz="1100" b="1" dirty="0">
                <a:solidFill>
                  <a:prstClr val="black"/>
                </a:solidFill>
              </a:rPr>
              <a:t>. Direzione</a:t>
            </a:r>
          </a:p>
        </p:txBody>
      </p:sp>
      <p:cxnSp>
        <p:nvCxnSpPr>
          <p:cNvPr id="157" name="Connettore 4 156"/>
          <p:cNvCxnSpPr>
            <a:stCxn id="22" idx="0"/>
            <a:endCxn id="15" idx="0"/>
          </p:cNvCxnSpPr>
          <p:nvPr/>
        </p:nvCxnSpPr>
        <p:spPr>
          <a:xfrm rot="16200000" flipV="1">
            <a:off x="3180395" y="6791216"/>
            <a:ext cx="1796424" cy="540937"/>
          </a:xfrm>
          <a:prstGeom prst="bentConnector5">
            <a:avLst>
              <a:gd name="adj1" fmla="val 19435"/>
              <a:gd name="adj2" fmla="val -147938"/>
              <a:gd name="adj3" fmla="val 113858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8" name="Connettore 4 167"/>
          <p:cNvCxnSpPr>
            <a:stCxn id="21" idx="0"/>
            <a:endCxn id="13" idx="0"/>
          </p:cNvCxnSpPr>
          <p:nvPr/>
        </p:nvCxnSpPr>
        <p:spPr>
          <a:xfrm rot="16200000" flipV="1">
            <a:off x="978577" y="6670867"/>
            <a:ext cx="1796996" cy="781050"/>
          </a:xfrm>
          <a:prstGeom prst="bentConnector5">
            <a:avLst>
              <a:gd name="adj1" fmla="val 17166"/>
              <a:gd name="adj2" fmla="val -46074"/>
              <a:gd name="adj3" fmla="val 113949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2" name="Connettore 4 171"/>
          <p:cNvCxnSpPr>
            <a:stCxn id="23" idx="0"/>
            <a:endCxn id="14" idx="0"/>
          </p:cNvCxnSpPr>
          <p:nvPr/>
        </p:nvCxnSpPr>
        <p:spPr>
          <a:xfrm rot="16200000" flipV="1">
            <a:off x="5358165" y="6926114"/>
            <a:ext cx="1804668" cy="262869"/>
          </a:xfrm>
          <a:prstGeom prst="bentConnector5">
            <a:avLst>
              <a:gd name="adj1" fmla="val 20330"/>
              <a:gd name="adj2" fmla="val -306374"/>
              <a:gd name="adj3" fmla="val 11290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6" name="Connettore 4 175"/>
          <p:cNvCxnSpPr>
            <a:stCxn id="19" idx="0"/>
            <a:endCxn id="24" idx="0"/>
          </p:cNvCxnSpPr>
          <p:nvPr/>
        </p:nvCxnSpPr>
        <p:spPr>
          <a:xfrm rot="16200000" flipH="1" flipV="1">
            <a:off x="11946128" y="6814166"/>
            <a:ext cx="1804666" cy="486763"/>
          </a:xfrm>
          <a:prstGeom prst="bentConnector5">
            <a:avLst>
              <a:gd name="adj1" fmla="val -12906"/>
              <a:gd name="adj2" fmla="val 243168"/>
              <a:gd name="adj3" fmla="val 75132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0" name="Connettore 4 179"/>
          <p:cNvCxnSpPr>
            <a:stCxn id="20" idx="0"/>
            <a:endCxn id="25" idx="0"/>
          </p:cNvCxnSpPr>
          <p:nvPr/>
        </p:nvCxnSpPr>
        <p:spPr>
          <a:xfrm rot="16200000" flipH="1" flipV="1">
            <a:off x="14133564" y="6680676"/>
            <a:ext cx="1796409" cy="762000"/>
          </a:xfrm>
          <a:prstGeom prst="bentConnector5">
            <a:avLst>
              <a:gd name="adj1" fmla="val -13991"/>
              <a:gd name="adj2" fmla="val 167312"/>
              <a:gd name="adj3" fmla="val 76767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9" name="Connettore 4 188"/>
          <p:cNvCxnSpPr>
            <a:stCxn id="18" idx="0"/>
            <a:endCxn id="17" idx="0"/>
          </p:cNvCxnSpPr>
          <p:nvPr/>
        </p:nvCxnSpPr>
        <p:spPr>
          <a:xfrm rot="16200000" flipH="1" flipV="1">
            <a:off x="9616614" y="5003776"/>
            <a:ext cx="2865" cy="2305739"/>
          </a:xfrm>
          <a:prstGeom prst="bentConnector3">
            <a:avLst>
              <a:gd name="adj1" fmla="val -8538988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6" name="Connettore 1 195"/>
          <p:cNvCxnSpPr>
            <a:stCxn id="5" idx="2"/>
            <a:endCxn id="17" idx="0"/>
          </p:cNvCxnSpPr>
          <p:nvPr/>
        </p:nvCxnSpPr>
        <p:spPr>
          <a:xfrm>
            <a:off x="8465177" y="4879019"/>
            <a:ext cx="0" cy="1279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Connettore 1 210"/>
          <p:cNvCxnSpPr>
            <a:stCxn id="135" idx="3"/>
            <a:endCxn id="28" idx="1"/>
          </p:cNvCxnSpPr>
          <p:nvPr/>
        </p:nvCxnSpPr>
        <p:spPr>
          <a:xfrm>
            <a:off x="5799851" y="5252271"/>
            <a:ext cx="5745775" cy="16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8" name="Gruppo 247"/>
          <p:cNvGrpSpPr/>
          <p:nvPr/>
        </p:nvGrpSpPr>
        <p:grpSpPr>
          <a:xfrm>
            <a:off x="549539" y="1337487"/>
            <a:ext cx="4077815" cy="1605519"/>
            <a:chOff x="108646" y="52594"/>
            <a:chExt cx="3313224" cy="1304482"/>
          </a:xfrm>
        </p:grpSpPr>
        <p:sp>
          <p:nvSpPr>
            <p:cNvPr id="37" name="Rettangolo 36"/>
            <p:cNvSpPr/>
            <p:nvPr/>
          </p:nvSpPr>
          <p:spPr>
            <a:xfrm>
              <a:off x="1140876" y="126194"/>
              <a:ext cx="1472304" cy="366224"/>
            </a:xfrm>
            <a:prstGeom prst="rect">
              <a:avLst/>
            </a:prstGeom>
            <a:gradFill>
              <a:gsLst>
                <a:gs pos="52000">
                  <a:schemeClr val="accent3"/>
                </a:gs>
                <a:gs pos="100000">
                  <a:schemeClr val="accent3"/>
                </a:gs>
              </a:gsLst>
              <a:lin ang="16200000" scaled="0"/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it-IT" sz="1100" b="1" dirty="0">
                  <a:solidFill>
                    <a:prstClr val="white"/>
                  </a:solidFill>
                </a:rPr>
                <a:t>Consiglio di Disciplina Territoriale</a:t>
              </a:r>
            </a:p>
          </p:txBody>
        </p:sp>
        <p:sp>
          <p:nvSpPr>
            <p:cNvPr id="38" name="Rettangolo 37"/>
            <p:cNvSpPr/>
            <p:nvPr/>
          </p:nvSpPr>
          <p:spPr>
            <a:xfrm>
              <a:off x="477002" y="642811"/>
              <a:ext cx="674514" cy="309600"/>
            </a:xfrm>
            <a:prstGeom prst="rect">
              <a:avLst/>
            </a:prstGeom>
            <a:gradFill>
              <a:gsLst>
                <a:gs pos="52000">
                  <a:schemeClr val="accent3"/>
                </a:gs>
                <a:gs pos="100000">
                  <a:schemeClr val="accent3"/>
                </a:gs>
              </a:gsLst>
              <a:lin ang="16200000" scaled="0"/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it-IT" sz="1100" dirty="0">
                  <a:solidFill>
                    <a:prstClr val="white"/>
                  </a:solidFill>
                </a:rPr>
                <a:t>1 </a:t>
              </a:r>
            </a:p>
            <a:p>
              <a:pPr algn="ctr"/>
              <a:r>
                <a:rPr lang="it-IT" sz="1100" dirty="0">
                  <a:solidFill>
                    <a:prstClr val="white"/>
                  </a:solidFill>
                </a:rPr>
                <a:t>Collegio</a:t>
              </a:r>
            </a:p>
          </p:txBody>
        </p:sp>
        <p:sp>
          <p:nvSpPr>
            <p:cNvPr id="39" name="Rettangolo 38"/>
            <p:cNvSpPr/>
            <p:nvPr/>
          </p:nvSpPr>
          <p:spPr>
            <a:xfrm>
              <a:off x="1539771" y="651790"/>
              <a:ext cx="674514" cy="309600"/>
            </a:xfrm>
            <a:prstGeom prst="rect">
              <a:avLst/>
            </a:prstGeom>
            <a:gradFill>
              <a:gsLst>
                <a:gs pos="52000">
                  <a:schemeClr val="accent3"/>
                </a:gs>
                <a:gs pos="100000">
                  <a:schemeClr val="accent3"/>
                </a:gs>
              </a:gsLst>
              <a:lin ang="16200000" scaled="0"/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it-IT" sz="1100" dirty="0">
                  <a:solidFill>
                    <a:prstClr val="white"/>
                  </a:solidFill>
                </a:rPr>
                <a:t>2 </a:t>
              </a:r>
            </a:p>
            <a:p>
              <a:pPr algn="ctr"/>
              <a:r>
                <a:rPr lang="it-IT" sz="1100" dirty="0">
                  <a:solidFill>
                    <a:prstClr val="white"/>
                  </a:solidFill>
                </a:rPr>
                <a:t>Collegio</a:t>
              </a:r>
            </a:p>
          </p:txBody>
        </p:sp>
        <p:sp>
          <p:nvSpPr>
            <p:cNvPr id="40" name="Rettangolo 39"/>
            <p:cNvSpPr/>
            <p:nvPr/>
          </p:nvSpPr>
          <p:spPr>
            <a:xfrm>
              <a:off x="2628245" y="640001"/>
              <a:ext cx="674514" cy="309600"/>
            </a:xfrm>
            <a:prstGeom prst="rect">
              <a:avLst/>
            </a:prstGeom>
            <a:gradFill>
              <a:gsLst>
                <a:gs pos="52000">
                  <a:schemeClr val="accent3"/>
                </a:gs>
                <a:gs pos="100000">
                  <a:schemeClr val="accent3"/>
                </a:gs>
              </a:gsLst>
              <a:lin ang="16200000" scaled="0"/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it-IT" sz="1100" dirty="0">
                  <a:solidFill>
                    <a:prstClr val="white"/>
                  </a:solidFill>
                </a:rPr>
                <a:t>3 </a:t>
              </a:r>
            </a:p>
            <a:p>
              <a:pPr algn="ctr"/>
              <a:r>
                <a:rPr lang="it-IT" sz="1100" dirty="0">
                  <a:solidFill>
                    <a:prstClr val="white"/>
                  </a:solidFill>
                </a:rPr>
                <a:t>Collegio</a:t>
              </a:r>
            </a:p>
          </p:txBody>
        </p:sp>
        <p:sp>
          <p:nvSpPr>
            <p:cNvPr id="41" name="Rettangolo 40"/>
            <p:cNvSpPr/>
            <p:nvPr/>
          </p:nvSpPr>
          <p:spPr>
            <a:xfrm>
              <a:off x="1014073" y="1014041"/>
              <a:ext cx="674514" cy="309600"/>
            </a:xfrm>
            <a:prstGeom prst="rect">
              <a:avLst/>
            </a:prstGeom>
            <a:gradFill>
              <a:gsLst>
                <a:gs pos="52000">
                  <a:schemeClr val="accent3"/>
                </a:gs>
                <a:gs pos="100000">
                  <a:schemeClr val="accent3"/>
                </a:gs>
              </a:gsLst>
              <a:lin ang="16200000" scaled="0"/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it-IT" sz="1100" dirty="0">
                  <a:solidFill>
                    <a:prstClr val="white"/>
                  </a:solidFill>
                </a:rPr>
                <a:t>4 </a:t>
              </a:r>
            </a:p>
            <a:p>
              <a:pPr algn="ctr"/>
              <a:r>
                <a:rPr lang="it-IT" sz="1100" dirty="0">
                  <a:solidFill>
                    <a:prstClr val="white"/>
                  </a:solidFill>
                </a:rPr>
                <a:t>Collegio</a:t>
              </a:r>
            </a:p>
          </p:txBody>
        </p:sp>
        <p:sp>
          <p:nvSpPr>
            <p:cNvPr id="42" name="Rettangolo 41"/>
            <p:cNvSpPr/>
            <p:nvPr/>
          </p:nvSpPr>
          <p:spPr>
            <a:xfrm>
              <a:off x="2201723" y="1014041"/>
              <a:ext cx="674514" cy="309600"/>
            </a:xfrm>
            <a:prstGeom prst="rect">
              <a:avLst/>
            </a:prstGeom>
            <a:gradFill>
              <a:gsLst>
                <a:gs pos="52000">
                  <a:schemeClr val="accent3"/>
                </a:gs>
                <a:gs pos="100000">
                  <a:schemeClr val="accent3"/>
                </a:gs>
              </a:gsLst>
              <a:lin ang="16200000" scaled="0"/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it-IT" sz="1100" dirty="0">
                  <a:solidFill>
                    <a:prstClr val="white"/>
                  </a:solidFill>
                </a:rPr>
                <a:t>5 </a:t>
              </a:r>
            </a:p>
            <a:p>
              <a:pPr algn="ctr"/>
              <a:r>
                <a:rPr lang="it-IT" sz="1100" dirty="0">
                  <a:solidFill>
                    <a:prstClr val="white"/>
                  </a:solidFill>
                </a:rPr>
                <a:t>Collegio</a:t>
              </a:r>
            </a:p>
          </p:txBody>
        </p:sp>
        <p:sp>
          <p:nvSpPr>
            <p:cNvPr id="47" name="Rettangolo 46"/>
            <p:cNvSpPr/>
            <p:nvPr/>
          </p:nvSpPr>
          <p:spPr>
            <a:xfrm>
              <a:off x="108646" y="52594"/>
              <a:ext cx="3313224" cy="1304482"/>
            </a:xfrm>
            <a:prstGeom prst="rect">
              <a:avLst/>
            </a:prstGeom>
            <a:noFill/>
            <a:ln>
              <a:prstDash val="sys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t"/>
            <a:lstStyle/>
            <a:p>
              <a:pPr algn="ctr"/>
              <a:r>
                <a:rPr lang="it-IT" sz="1100" dirty="0">
                  <a:solidFill>
                    <a:srgbClr val="1F497D"/>
                  </a:solidFill>
                </a:rPr>
                <a:t>Organo  </a:t>
              </a:r>
            </a:p>
            <a:p>
              <a:pPr algn="ctr"/>
              <a:r>
                <a:rPr lang="it-IT" sz="1100" dirty="0">
                  <a:solidFill>
                    <a:srgbClr val="1F497D"/>
                  </a:solidFill>
                </a:rPr>
                <a:t>Territoriale</a:t>
              </a:r>
            </a:p>
          </p:txBody>
        </p:sp>
        <p:cxnSp>
          <p:nvCxnSpPr>
            <p:cNvPr id="233" name="Connettore 4 232"/>
            <p:cNvCxnSpPr>
              <a:stCxn id="37" idx="2"/>
              <a:endCxn id="38" idx="0"/>
            </p:cNvCxnSpPr>
            <p:nvPr/>
          </p:nvCxnSpPr>
          <p:spPr>
            <a:xfrm rot="5400000">
              <a:off x="1270448" y="36230"/>
              <a:ext cx="150393" cy="1062769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Connettore 4 235"/>
            <p:cNvCxnSpPr>
              <a:stCxn id="41" idx="0"/>
              <a:endCxn id="40" idx="0"/>
            </p:cNvCxnSpPr>
            <p:nvPr/>
          </p:nvCxnSpPr>
          <p:spPr>
            <a:xfrm rot="5400000" flipH="1" flipV="1">
              <a:off x="1971396" y="19935"/>
              <a:ext cx="374040" cy="1614172"/>
            </a:xfrm>
            <a:prstGeom prst="bentConnector3">
              <a:avLst>
                <a:gd name="adj1" fmla="val 117743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Connettore 4 241"/>
            <p:cNvCxnSpPr>
              <a:stCxn id="39" idx="0"/>
              <a:endCxn id="42" idx="0"/>
            </p:cNvCxnSpPr>
            <p:nvPr/>
          </p:nvCxnSpPr>
          <p:spPr>
            <a:xfrm rot="16200000" flipH="1">
              <a:off x="2026878" y="501939"/>
              <a:ext cx="362251" cy="661952"/>
            </a:xfrm>
            <a:prstGeom prst="bentConnector3">
              <a:avLst>
                <a:gd name="adj1" fmla="val -22392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ettangolo 16"/>
          <p:cNvSpPr/>
          <p:nvPr/>
        </p:nvSpPr>
        <p:spPr>
          <a:xfrm>
            <a:off x="7625546" y="6158079"/>
            <a:ext cx="1679261" cy="4430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0"/>
          <a:lstStyle/>
          <a:p>
            <a:pPr algn="ctr"/>
            <a:r>
              <a:rPr lang="it-IT" sz="1100" b="1" dirty="0">
                <a:solidFill>
                  <a:prstClr val="black"/>
                </a:solidFill>
              </a:rPr>
              <a:t>Formazione</a:t>
            </a:r>
          </a:p>
        </p:txBody>
      </p:sp>
      <p:sp>
        <p:nvSpPr>
          <p:cNvPr id="49" name="CasellaDiTesto 48"/>
          <p:cNvSpPr txBox="1"/>
          <p:nvPr/>
        </p:nvSpPr>
        <p:spPr>
          <a:xfrm>
            <a:off x="114856" y="160549"/>
            <a:ext cx="3524436" cy="7439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Organigramma di Ente </a:t>
            </a:r>
          </a:p>
          <a:p>
            <a:r>
              <a:rPr lang="it-IT" dirty="0" smtClean="0"/>
              <a:t>(</a:t>
            </a:r>
            <a:r>
              <a:rPr lang="it-IT" dirty="0" err="1" smtClean="0"/>
              <a:t>agg</a:t>
            </a:r>
            <a:r>
              <a:rPr lang="it-IT" dirty="0" smtClean="0"/>
              <a:t>. 21/11/2017)</a:t>
            </a:r>
            <a:endParaRPr lang="it-IT" dirty="0"/>
          </a:p>
        </p:txBody>
      </p:sp>
      <p:sp>
        <p:nvSpPr>
          <p:cNvPr id="136" name="CasellaDiTesto 135"/>
          <p:cNvSpPr txBox="1"/>
          <p:nvPr/>
        </p:nvSpPr>
        <p:spPr>
          <a:xfrm>
            <a:off x="13780359" y="150039"/>
            <a:ext cx="3292993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t-IT" sz="1000" i="1" u="sng" dirty="0" smtClean="0"/>
              <a:t>Legenda</a:t>
            </a:r>
            <a:r>
              <a:rPr lang="it-IT" sz="1000" dirty="0" smtClean="0"/>
              <a:t>:</a:t>
            </a:r>
          </a:p>
          <a:p>
            <a:r>
              <a:rPr lang="it-IT" sz="1000" b="1" dirty="0"/>
              <a:t>ACQ:</a:t>
            </a:r>
            <a:r>
              <a:rPr lang="it-IT" sz="1000" dirty="0"/>
              <a:t> Acquario Romano </a:t>
            </a:r>
            <a:r>
              <a:rPr lang="it-IT" sz="1000" dirty="0" err="1" smtClean="0"/>
              <a:t>s.r.l</a:t>
            </a:r>
            <a:endParaRPr lang="it-IT" sz="1000" b="1" dirty="0" smtClean="0"/>
          </a:p>
          <a:p>
            <a:r>
              <a:rPr lang="it-IT" sz="1000" b="1" dirty="0" smtClean="0"/>
              <a:t>B1</a:t>
            </a:r>
            <a:r>
              <a:rPr lang="it-IT" sz="1000" b="1" dirty="0"/>
              <a:t>;….;C5: </a:t>
            </a:r>
            <a:r>
              <a:rPr lang="it-IT" sz="1000" dirty="0"/>
              <a:t>livello funzionale</a:t>
            </a:r>
          </a:p>
          <a:p>
            <a:r>
              <a:rPr lang="it-IT" sz="1000" b="1" dirty="0"/>
              <a:t>co.co.co: </a:t>
            </a:r>
            <a:r>
              <a:rPr lang="it-IT" sz="1000" dirty="0"/>
              <a:t>contratto di collaborazione </a:t>
            </a:r>
            <a:r>
              <a:rPr lang="it-IT" sz="1000" dirty="0" smtClean="0"/>
              <a:t>coordinata e continuativa</a:t>
            </a:r>
            <a:endParaRPr lang="it-IT" sz="1000" dirty="0"/>
          </a:p>
          <a:p>
            <a:r>
              <a:rPr lang="it-IT" sz="1000" b="1" dirty="0"/>
              <a:t>OAR:</a:t>
            </a:r>
            <a:r>
              <a:rPr lang="it-IT" sz="1000" dirty="0"/>
              <a:t> Ordine Architetti </a:t>
            </a:r>
            <a:r>
              <a:rPr lang="it-IT" sz="1000" dirty="0" smtClean="0"/>
              <a:t>Roma</a:t>
            </a:r>
            <a:endParaRPr lang="it-IT" sz="1000" b="1" dirty="0" smtClean="0"/>
          </a:p>
          <a:p>
            <a:r>
              <a:rPr lang="it-IT" sz="1000" b="1" dirty="0" smtClean="0"/>
              <a:t>P.T.: </a:t>
            </a:r>
            <a:r>
              <a:rPr lang="it-IT" sz="1000" dirty="0" smtClean="0"/>
              <a:t>Part Time	</a:t>
            </a:r>
          </a:p>
          <a:p>
            <a:r>
              <a:rPr lang="it-IT" sz="1000" b="1" dirty="0" smtClean="0"/>
              <a:t>p</a:t>
            </a:r>
            <a:r>
              <a:rPr lang="it-IT" sz="1000" b="1" dirty="0"/>
              <a:t>. iva: </a:t>
            </a:r>
            <a:r>
              <a:rPr lang="it-IT" sz="1000" dirty="0"/>
              <a:t>partita </a:t>
            </a:r>
            <a:r>
              <a:rPr lang="it-IT" sz="1000" dirty="0" smtClean="0"/>
              <a:t>iva</a:t>
            </a:r>
          </a:p>
          <a:p>
            <a:r>
              <a:rPr lang="it-IT" sz="1000" b="1" dirty="0"/>
              <a:t>T.I.: </a:t>
            </a:r>
            <a:r>
              <a:rPr lang="it-IT" sz="1000" dirty="0"/>
              <a:t>Tempo </a:t>
            </a:r>
            <a:r>
              <a:rPr lang="it-IT" sz="1000" dirty="0" smtClean="0"/>
              <a:t>indeterminato</a:t>
            </a:r>
          </a:p>
        </p:txBody>
      </p:sp>
      <p:cxnSp>
        <p:nvCxnSpPr>
          <p:cNvPr id="65" name="Connettore 1 64"/>
          <p:cNvCxnSpPr>
            <a:endCxn id="7" idx="0"/>
          </p:cNvCxnSpPr>
          <p:nvPr/>
        </p:nvCxnSpPr>
        <p:spPr>
          <a:xfrm>
            <a:off x="8534400" y="2943006"/>
            <a:ext cx="0" cy="11271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ttangolo arrotondato 99"/>
          <p:cNvSpPr/>
          <p:nvPr/>
        </p:nvSpPr>
        <p:spPr>
          <a:xfrm>
            <a:off x="14418740" y="2002408"/>
            <a:ext cx="1476000" cy="31207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it-IT" sz="800" u="sng" dirty="0" smtClean="0">
                <a:solidFill>
                  <a:srgbClr val="0000FF"/>
                </a:solidFill>
                <a:ea typeface="Times New Roman"/>
                <a:cs typeface="Times New Roman"/>
              </a:rPr>
              <a:t>Sportello on line</a:t>
            </a:r>
            <a:endParaRPr lang="it-IT" sz="600" dirty="0" smtClean="0">
              <a:solidFill>
                <a:schemeClr val="tx1"/>
              </a:solidFill>
              <a:ea typeface="Times New Roman"/>
              <a:cs typeface="Times New Roman"/>
            </a:endParaRPr>
          </a:p>
        </p:txBody>
      </p:sp>
      <p:grpSp>
        <p:nvGrpSpPr>
          <p:cNvPr id="67" name="Gruppo 66"/>
          <p:cNvGrpSpPr/>
          <p:nvPr/>
        </p:nvGrpSpPr>
        <p:grpSpPr>
          <a:xfrm>
            <a:off x="5412748" y="1027130"/>
            <a:ext cx="6243304" cy="1915876"/>
            <a:chOff x="5412748" y="1027130"/>
            <a:chExt cx="6243304" cy="1915876"/>
          </a:xfrm>
        </p:grpSpPr>
        <p:sp>
          <p:nvSpPr>
            <p:cNvPr id="68" name="Rettangolo 67"/>
            <p:cNvSpPr/>
            <p:nvPr/>
          </p:nvSpPr>
          <p:spPr>
            <a:xfrm>
              <a:off x="7539095" y="1163482"/>
              <a:ext cx="1812067" cy="494744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it-IT" sz="1100" b="1" dirty="0">
                  <a:solidFill>
                    <a:prstClr val="white"/>
                  </a:solidFill>
                </a:rPr>
                <a:t>Consiglio dell’OAR</a:t>
              </a:r>
            </a:p>
            <a:p>
              <a:pPr algn="ctr"/>
              <a:r>
                <a:rPr lang="it-IT" sz="1100" b="1" dirty="0" smtClean="0">
                  <a:solidFill>
                    <a:prstClr val="white"/>
                  </a:solidFill>
                </a:rPr>
                <a:t>2017-2021</a:t>
              </a:r>
              <a:endParaRPr lang="it-IT" sz="1100" b="1" dirty="0">
                <a:solidFill>
                  <a:prstClr val="white"/>
                </a:solidFill>
              </a:endParaRPr>
            </a:p>
          </p:txBody>
        </p:sp>
        <p:sp>
          <p:nvSpPr>
            <p:cNvPr id="69" name="Rettangolo 68"/>
            <p:cNvSpPr/>
            <p:nvPr/>
          </p:nvSpPr>
          <p:spPr>
            <a:xfrm>
              <a:off x="5412748" y="1027130"/>
              <a:ext cx="6243304" cy="1915876"/>
            </a:xfrm>
            <a:prstGeom prst="rect">
              <a:avLst/>
            </a:prstGeom>
            <a:noFill/>
            <a:ln>
              <a:prstDash val="sys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t"/>
            <a:lstStyle/>
            <a:p>
              <a:pPr algn="ctr"/>
              <a:r>
                <a:rPr lang="it-IT" sz="1100" dirty="0">
                  <a:solidFill>
                    <a:srgbClr val="1F497D"/>
                  </a:solidFill>
                </a:rPr>
                <a:t>Organo Politico</a:t>
              </a:r>
            </a:p>
          </p:txBody>
        </p:sp>
        <p:cxnSp>
          <p:nvCxnSpPr>
            <p:cNvPr id="70" name="Connettore 4 69"/>
            <p:cNvCxnSpPr>
              <a:stCxn id="73" idx="0"/>
              <a:endCxn id="72" idx="0"/>
            </p:cNvCxnSpPr>
            <p:nvPr/>
          </p:nvCxnSpPr>
          <p:spPr>
            <a:xfrm rot="5400000" flipH="1" flipV="1">
              <a:off x="10245970" y="1535647"/>
              <a:ext cx="12700" cy="1711973"/>
            </a:xfrm>
            <a:prstGeom prst="bentConnector3">
              <a:avLst>
                <a:gd name="adj1" fmla="val 180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Rettangolo 70"/>
            <p:cNvSpPr/>
            <p:nvPr/>
          </p:nvSpPr>
          <p:spPr>
            <a:xfrm>
              <a:off x="6144922" y="1751058"/>
              <a:ext cx="886155" cy="354461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it-IT" sz="1100" dirty="0">
                  <a:solidFill>
                    <a:prstClr val="black"/>
                  </a:solidFill>
                </a:rPr>
                <a:t>Uff. Stampa</a:t>
              </a:r>
            </a:p>
          </p:txBody>
        </p:sp>
        <p:sp>
          <p:nvSpPr>
            <p:cNvPr id="72" name="Rettangolo 71"/>
            <p:cNvSpPr/>
            <p:nvPr/>
          </p:nvSpPr>
          <p:spPr>
            <a:xfrm>
              <a:off x="10641245" y="2391633"/>
              <a:ext cx="921423" cy="382221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it-IT" sz="1100">
                  <a:solidFill>
                    <a:prstClr val="white"/>
                  </a:solidFill>
                </a:rPr>
                <a:t>Deleghe</a:t>
              </a:r>
              <a:endParaRPr lang="it-IT" sz="1100" dirty="0">
                <a:solidFill>
                  <a:prstClr val="white"/>
                </a:solidFill>
              </a:endParaRPr>
            </a:p>
          </p:txBody>
        </p:sp>
        <p:sp>
          <p:nvSpPr>
            <p:cNvPr id="73" name="Rettangolo 72"/>
            <p:cNvSpPr/>
            <p:nvPr/>
          </p:nvSpPr>
          <p:spPr>
            <a:xfrm>
              <a:off x="8929272" y="2391633"/>
              <a:ext cx="921423" cy="382221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it-IT" sz="1100" dirty="0">
                  <a:solidFill>
                    <a:prstClr val="white"/>
                  </a:solidFill>
                </a:rPr>
                <a:t>CTS Form.ne</a:t>
              </a:r>
            </a:p>
          </p:txBody>
        </p:sp>
        <p:cxnSp>
          <p:nvCxnSpPr>
            <p:cNvPr id="74" name="Connettore 4 73"/>
            <p:cNvCxnSpPr>
              <a:stCxn id="68" idx="2"/>
              <a:endCxn id="71" idx="3"/>
            </p:cNvCxnSpPr>
            <p:nvPr/>
          </p:nvCxnSpPr>
          <p:spPr>
            <a:xfrm rot="5400000">
              <a:off x="7603072" y="1086231"/>
              <a:ext cx="270063" cy="1414052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Rettangolo 74"/>
            <p:cNvSpPr/>
            <p:nvPr/>
          </p:nvSpPr>
          <p:spPr>
            <a:xfrm>
              <a:off x="7069010" y="2400234"/>
              <a:ext cx="921423" cy="382221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it-IT" sz="1100" dirty="0">
                  <a:solidFill>
                    <a:prstClr val="white"/>
                  </a:solidFill>
                </a:rPr>
                <a:t>Comm.ne Specifiche</a:t>
              </a:r>
            </a:p>
          </p:txBody>
        </p:sp>
        <p:sp>
          <p:nvSpPr>
            <p:cNvPr id="76" name="Rettangolo 75"/>
            <p:cNvSpPr/>
            <p:nvPr/>
          </p:nvSpPr>
          <p:spPr>
            <a:xfrm>
              <a:off x="5614511" y="2391633"/>
              <a:ext cx="921423" cy="382221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it-IT" sz="1100" dirty="0">
                  <a:solidFill>
                    <a:prstClr val="white"/>
                  </a:solidFill>
                </a:rPr>
                <a:t>Comm.ne </a:t>
              </a:r>
              <a:r>
                <a:rPr lang="it-IT" sz="1100" dirty="0" smtClean="0">
                  <a:solidFill>
                    <a:prstClr val="white"/>
                  </a:solidFill>
                </a:rPr>
                <a:t>Concorsi</a:t>
              </a:r>
              <a:endParaRPr lang="it-IT" sz="1100" dirty="0">
                <a:solidFill>
                  <a:prstClr val="white"/>
                </a:solidFill>
              </a:endParaRPr>
            </a:p>
          </p:txBody>
        </p:sp>
        <p:cxnSp>
          <p:nvCxnSpPr>
            <p:cNvPr id="77" name="Connettore 4 76"/>
            <p:cNvCxnSpPr>
              <a:stCxn id="76" idx="0"/>
              <a:endCxn id="68" idx="2"/>
            </p:cNvCxnSpPr>
            <p:nvPr/>
          </p:nvCxnSpPr>
          <p:spPr>
            <a:xfrm rot="5400000" flipH="1" flipV="1">
              <a:off x="6893473" y="839977"/>
              <a:ext cx="733407" cy="2369906"/>
            </a:xfrm>
            <a:prstGeom prst="bentConnector3">
              <a:avLst>
                <a:gd name="adj1" fmla="val 31519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ttore 4 77"/>
            <p:cNvCxnSpPr>
              <a:stCxn id="75" idx="0"/>
              <a:endCxn id="72" idx="0"/>
            </p:cNvCxnSpPr>
            <p:nvPr/>
          </p:nvCxnSpPr>
          <p:spPr>
            <a:xfrm rot="5400000" flipH="1" flipV="1">
              <a:off x="9311539" y="609817"/>
              <a:ext cx="8601" cy="3572235"/>
            </a:xfrm>
            <a:prstGeom prst="bentConnector3">
              <a:avLst>
                <a:gd name="adj1" fmla="val 275783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2416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1673</TotalTime>
  <Words>131</Words>
  <Application>Microsoft Office PowerPoint</Application>
  <PresentationFormat>Personalizzato</PresentationFormat>
  <Paragraphs>61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segretriaarce</dc:creator>
  <cp:lastModifiedBy>deontologia</cp:lastModifiedBy>
  <cp:revision>112</cp:revision>
  <cp:lastPrinted>2017-12-11T08:20:48Z</cp:lastPrinted>
  <dcterms:created xsi:type="dcterms:W3CDTF">2017-01-17T10:06:29Z</dcterms:created>
  <dcterms:modified xsi:type="dcterms:W3CDTF">2018-01-19T08:32:22Z</dcterms:modified>
</cp:coreProperties>
</file>