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E8128-6899-4D95-AA7E-B5BE7FCD92C7}" type="datetimeFigureOut">
              <a:rPr lang="it-IT" smtClean="0"/>
              <a:t>05/02/2019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D8A266-DDE1-4FB6-A9F3-5D7B86CEC4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493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160DD-A9C9-4445-8E1D-87C513C9E86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3485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13DD9-2AF0-4987-8DF8-7BA6B7D1231C}" type="datetimeFigureOut">
              <a:rPr lang="it-IT" smtClean="0"/>
              <a:t>05/02/2019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14D3-192E-43C7-9063-05A29676C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0306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13DD9-2AF0-4987-8DF8-7BA6B7D1231C}" type="datetimeFigureOut">
              <a:rPr lang="it-IT" smtClean="0"/>
              <a:t>05/02/2019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14D3-192E-43C7-9063-05A29676C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6741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13DD9-2AF0-4987-8DF8-7BA6B7D1231C}" type="datetimeFigureOut">
              <a:rPr lang="it-IT" smtClean="0"/>
              <a:t>05/02/2019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14D3-192E-43C7-9063-05A29676C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8300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13DD9-2AF0-4987-8DF8-7BA6B7D1231C}" type="datetimeFigureOut">
              <a:rPr lang="it-IT" smtClean="0"/>
              <a:t>05/02/2019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14D3-192E-43C7-9063-05A29676C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3228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13DD9-2AF0-4987-8DF8-7BA6B7D1231C}" type="datetimeFigureOut">
              <a:rPr lang="it-IT" smtClean="0"/>
              <a:t>05/02/2019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14D3-192E-43C7-9063-05A29676C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148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13DD9-2AF0-4987-8DF8-7BA6B7D1231C}" type="datetimeFigureOut">
              <a:rPr lang="it-IT" smtClean="0"/>
              <a:t>05/02/2019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14D3-192E-43C7-9063-05A29676C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3631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13DD9-2AF0-4987-8DF8-7BA6B7D1231C}" type="datetimeFigureOut">
              <a:rPr lang="it-IT" smtClean="0"/>
              <a:t>05/02/2019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14D3-192E-43C7-9063-05A29676C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7652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13DD9-2AF0-4987-8DF8-7BA6B7D1231C}" type="datetimeFigureOut">
              <a:rPr lang="it-IT" smtClean="0"/>
              <a:t>05/02/2019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14D3-192E-43C7-9063-05A29676C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3833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13DD9-2AF0-4987-8DF8-7BA6B7D1231C}" type="datetimeFigureOut">
              <a:rPr lang="it-IT" smtClean="0"/>
              <a:t>05/02/2019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14D3-192E-43C7-9063-05A29676C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3830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13DD9-2AF0-4987-8DF8-7BA6B7D1231C}" type="datetimeFigureOut">
              <a:rPr lang="it-IT" smtClean="0"/>
              <a:t>05/02/2019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14D3-192E-43C7-9063-05A29676C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645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13DD9-2AF0-4987-8DF8-7BA6B7D1231C}" type="datetimeFigureOut">
              <a:rPr lang="it-IT" smtClean="0"/>
              <a:t>05/02/2019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14D3-192E-43C7-9063-05A29676C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5480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13DD9-2AF0-4987-8DF8-7BA6B7D1231C}" type="datetimeFigureOut">
              <a:rPr lang="it-IT" smtClean="0"/>
              <a:t>05/02/2019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F14D3-192E-43C7-9063-05A29676C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236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asellaDiTesto 134"/>
          <p:cNvSpPr txBox="1">
            <a:spLocks/>
          </p:cNvSpPr>
          <p:nvPr/>
        </p:nvSpPr>
        <p:spPr>
          <a:xfrm>
            <a:off x="1299983" y="3386919"/>
            <a:ext cx="3942317" cy="729406"/>
          </a:xfrm>
          <a:prstGeom prst="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 anchor="b">
            <a:noAutofit/>
          </a:bodyPr>
          <a:lstStyle/>
          <a:p>
            <a:pPr algn="r"/>
            <a:r>
              <a:rPr lang="it-IT" sz="786" dirty="0"/>
              <a:t>Incarichi esterni</a:t>
            </a:r>
          </a:p>
        </p:txBody>
      </p:sp>
      <p:sp>
        <p:nvSpPr>
          <p:cNvPr id="5" name="Rettangolo 4"/>
          <p:cNvSpPr/>
          <p:nvPr/>
        </p:nvSpPr>
        <p:spPr>
          <a:xfrm>
            <a:off x="5323755" y="3073679"/>
            <a:ext cx="1445601" cy="4113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786" b="1" dirty="0">
                <a:solidFill>
                  <a:schemeClr val="tx1"/>
                </a:solidFill>
              </a:rPr>
              <a:t>Direzione</a:t>
            </a:r>
            <a:endParaRPr lang="it-IT" sz="786" b="1" dirty="0">
              <a:solidFill>
                <a:schemeClr val="tx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56438" y="2907231"/>
            <a:ext cx="11679124" cy="3341498"/>
          </a:xfrm>
          <a:prstGeom prst="rect">
            <a:avLst/>
          </a:prstGeom>
          <a:noFill/>
          <a:ln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r"/>
            <a:r>
              <a:rPr lang="it-IT" sz="786" dirty="0">
                <a:solidFill>
                  <a:srgbClr val="1F497D"/>
                </a:solidFill>
              </a:rPr>
              <a:t>Uffici Amministrativi</a:t>
            </a:r>
          </a:p>
        </p:txBody>
      </p:sp>
      <p:sp>
        <p:nvSpPr>
          <p:cNvPr id="8" name="Rettangolo 7"/>
          <p:cNvSpPr/>
          <p:nvPr/>
        </p:nvSpPr>
        <p:spPr>
          <a:xfrm>
            <a:off x="4267773" y="3490846"/>
            <a:ext cx="854506" cy="4304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786" b="1" dirty="0">
                <a:solidFill>
                  <a:prstClr val="black"/>
                </a:solidFill>
              </a:rPr>
              <a:t>Sportello on line</a:t>
            </a:r>
          </a:p>
        </p:txBody>
      </p:sp>
      <p:cxnSp>
        <p:nvCxnSpPr>
          <p:cNvPr id="10" name="Connettore 4 9"/>
          <p:cNvCxnSpPr>
            <a:stCxn id="20" idx="0"/>
            <a:endCxn id="13" idx="0"/>
          </p:cNvCxnSpPr>
          <p:nvPr/>
        </p:nvCxnSpPr>
        <p:spPr>
          <a:xfrm rot="16200000" flipV="1">
            <a:off x="6035265" y="-571376"/>
            <a:ext cx="413" cy="9947299"/>
          </a:xfrm>
          <a:prstGeom prst="bentConnector3">
            <a:avLst>
              <a:gd name="adj1" fmla="val 4346609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>
            <a:spLocks/>
          </p:cNvSpPr>
          <p:nvPr/>
        </p:nvSpPr>
        <p:spPr>
          <a:xfrm>
            <a:off x="8246876" y="3390433"/>
            <a:ext cx="2905729" cy="724785"/>
          </a:xfrm>
          <a:prstGeom prst="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 anchor="b">
            <a:noAutofit/>
          </a:bodyPr>
          <a:lstStyle/>
          <a:p>
            <a:pPr algn="r"/>
            <a:r>
              <a:rPr lang="it-IT" sz="786" dirty="0"/>
              <a:t>Incarichi interni</a:t>
            </a:r>
          </a:p>
        </p:txBody>
      </p:sp>
      <p:sp>
        <p:nvSpPr>
          <p:cNvPr id="6" name="Rettangolo 5"/>
          <p:cNvSpPr/>
          <p:nvPr/>
        </p:nvSpPr>
        <p:spPr>
          <a:xfrm>
            <a:off x="10216645" y="3504228"/>
            <a:ext cx="854506" cy="431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786" b="1" dirty="0">
                <a:solidFill>
                  <a:prstClr val="black"/>
                </a:solidFill>
              </a:rPr>
              <a:t>RSGQ</a:t>
            </a:r>
            <a:endParaRPr lang="it-IT" sz="786" b="1" dirty="0">
              <a:solidFill>
                <a:prstClr val="black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9294355" y="3504228"/>
            <a:ext cx="854506" cy="431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786" b="1" dirty="0">
                <a:solidFill>
                  <a:prstClr val="black"/>
                </a:solidFill>
              </a:rPr>
              <a:t>RPC</a:t>
            </a:r>
            <a:endParaRPr lang="it-IT" sz="786" b="1" dirty="0">
              <a:solidFill>
                <a:prstClr val="black"/>
              </a:solidFill>
            </a:endParaRPr>
          </a:p>
        </p:txBody>
      </p:sp>
      <p:sp>
        <p:nvSpPr>
          <p:cNvPr id="26" name="Rettangolo 25"/>
          <p:cNvSpPr/>
          <p:nvPr/>
        </p:nvSpPr>
        <p:spPr>
          <a:xfrm>
            <a:off x="8366068" y="3504228"/>
            <a:ext cx="854506" cy="431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786" b="1" dirty="0">
                <a:solidFill>
                  <a:prstClr val="black"/>
                </a:solidFill>
              </a:rPr>
              <a:t>RLS</a:t>
            </a:r>
            <a:endParaRPr lang="it-IT" sz="786" b="1" dirty="0">
              <a:solidFill>
                <a:prstClr val="black"/>
              </a:solidFill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3316780" y="3490393"/>
            <a:ext cx="854506" cy="431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786" b="1" dirty="0">
                <a:solidFill>
                  <a:prstClr val="black"/>
                </a:solidFill>
              </a:rPr>
              <a:t>RSPP</a:t>
            </a:r>
            <a:endParaRPr lang="it-IT" sz="786" b="1" dirty="0">
              <a:solidFill>
                <a:prstClr val="black"/>
              </a:solidFill>
            </a:endParaRPr>
          </a:p>
        </p:txBody>
      </p:sp>
      <p:sp>
        <p:nvSpPr>
          <p:cNvPr id="81" name="Rettangolo 80"/>
          <p:cNvSpPr/>
          <p:nvPr/>
        </p:nvSpPr>
        <p:spPr>
          <a:xfrm>
            <a:off x="10335694" y="1785921"/>
            <a:ext cx="981099" cy="316226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it-IT" sz="786" b="1" dirty="0">
                <a:solidFill>
                  <a:schemeClr val="tx1"/>
                </a:solidFill>
              </a:rPr>
              <a:t>Casa dell’Architettura</a:t>
            </a:r>
          </a:p>
        </p:txBody>
      </p:sp>
      <p:grpSp>
        <p:nvGrpSpPr>
          <p:cNvPr id="3" name="Gruppo 2"/>
          <p:cNvGrpSpPr/>
          <p:nvPr/>
        </p:nvGrpSpPr>
        <p:grpSpPr>
          <a:xfrm>
            <a:off x="8567401" y="963250"/>
            <a:ext cx="1256842" cy="1138898"/>
            <a:chOff x="11913354" y="646355"/>
            <a:chExt cx="1759579" cy="1594457"/>
          </a:xfrm>
        </p:grpSpPr>
        <p:sp>
          <p:nvSpPr>
            <p:cNvPr id="82" name="Rettangolo 81"/>
            <p:cNvSpPr/>
            <p:nvPr/>
          </p:nvSpPr>
          <p:spPr>
            <a:xfrm>
              <a:off x="11913354" y="646355"/>
              <a:ext cx="1759579" cy="1594457"/>
            </a:xfrm>
            <a:prstGeom prst="rect">
              <a:avLst/>
            </a:prstGeom>
            <a:noFill/>
            <a:ln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t"/>
            <a:lstStyle/>
            <a:p>
              <a:pPr algn="ctr"/>
              <a:r>
                <a:rPr lang="it-IT" sz="786" dirty="0" err="1">
                  <a:solidFill>
                    <a:srgbClr val="1F497D"/>
                  </a:solidFill>
                </a:rPr>
                <a:t>Soc</a:t>
              </a:r>
              <a:r>
                <a:rPr lang="it-IT" sz="786" dirty="0">
                  <a:solidFill>
                    <a:srgbClr val="1F497D"/>
                  </a:solidFill>
                </a:rPr>
                <a:t>. partecipate OAR</a:t>
              </a:r>
            </a:p>
          </p:txBody>
        </p:sp>
        <p:sp>
          <p:nvSpPr>
            <p:cNvPr id="83" name="Rettangolo 82"/>
            <p:cNvSpPr/>
            <p:nvPr/>
          </p:nvSpPr>
          <p:spPr>
            <a:xfrm>
              <a:off x="12177834" y="1628162"/>
              <a:ext cx="1373539" cy="442717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it-IT" sz="786" b="1" dirty="0">
                  <a:solidFill>
                    <a:schemeClr val="tx1"/>
                  </a:solidFill>
                </a:rPr>
                <a:t>AR </a:t>
              </a:r>
              <a:r>
                <a:rPr lang="it-IT" sz="786" b="1" dirty="0">
                  <a:solidFill>
                    <a:schemeClr val="tx1"/>
                  </a:solidFill>
                </a:rPr>
                <a:t>Edizione</a:t>
              </a:r>
              <a:endParaRPr lang="it-IT" sz="786" b="1" dirty="0">
                <a:solidFill>
                  <a:schemeClr val="tx1"/>
                </a:solidFill>
              </a:endParaRPr>
            </a:p>
          </p:txBody>
        </p:sp>
        <p:sp>
          <p:nvSpPr>
            <p:cNvPr id="84" name="Rettangolo 83"/>
            <p:cNvSpPr/>
            <p:nvPr/>
          </p:nvSpPr>
          <p:spPr>
            <a:xfrm>
              <a:off x="12177834" y="841018"/>
              <a:ext cx="1373539" cy="442717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it-IT" sz="786" b="1" dirty="0">
                  <a:solidFill>
                    <a:schemeClr val="tx1"/>
                  </a:solidFill>
                </a:rPr>
                <a:t>Acquario Romano</a:t>
              </a:r>
            </a:p>
          </p:txBody>
        </p:sp>
      </p:grpSp>
      <p:sp>
        <p:nvSpPr>
          <p:cNvPr id="102" name="Rettangolo 101"/>
          <p:cNvSpPr/>
          <p:nvPr/>
        </p:nvSpPr>
        <p:spPr>
          <a:xfrm>
            <a:off x="2365787" y="3490393"/>
            <a:ext cx="854506" cy="431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786" b="1" dirty="0">
                <a:solidFill>
                  <a:prstClr val="black"/>
                </a:solidFill>
              </a:rPr>
              <a:t>Consulenti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2120363" y="4402481"/>
            <a:ext cx="1199472" cy="3164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/>
            <a:r>
              <a:rPr lang="it-IT" sz="786" b="1" dirty="0">
                <a:solidFill>
                  <a:prstClr val="black"/>
                </a:solidFill>
              </a:rPr>
              <a:t>Amministrazione, </a:t>
            </a:r>
          </a:p>
          <a:p>
            <a:pPr algn="ctr"/>
            <a:r>
              <a:rPr lang="it-IT" sz="786" b="1" dirty="0">
                <a:solidFill>
                  <a:prstClr val="black"/>
                </a:solidFill>
              </a:rPr>
              <a:t>Contabilità, Quote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3778167" y="4396582"/>
            <a:ext cx="1199472" cy="3164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lvl="0" algn="ctr"/>
            <a:r>
              <a:rPr lang="it-IT" sz="786" b="1" dirty="0">
                <a:solidFill>
                  <a:prstClr val="black"/>
                </a:solidFill>
              </a:rPr>
              <a:t>Com.ne Concorsi / </a:t>
            </a:r>
          </a:p>
          <a:p>
            <a:pPr lvl="0" algn="ctr"/>
            <a:r>
              <a:rPr lang="it-IT" sz="786" b="1" dirty="0">
                <a:solidFill>
                  <a:prstClr val="black"/>
                </a:solidFill>
              </a:rPr>
              <a:t>Elenchi </a:t>
            </a:r>
            <a:r>
              <a:rPr lang="it-IT" sz="786" b="1" dirty="0" err="1">
                <a:solidFill>
                  <a:prstClr val="black"/>
                </a:solidFill>
              </a:rPr>
              <a:t>Prev</a:t>
            </a:r>
            <a:r>
              <a:rPr lang="it-IT" sz="786" b="1" dirty="0">
                <a:solidFill>
                  <a:prstClr val="black"/>
                </a:solidFill>
              </a:rPr>
              <a:t>. Incendi</a:t>
            </a:r>
          </a:p>
        </p:txBody>
      </p:sp>
      <p:sp>
        <p:nvSpPr>
          <p:cNvPr id="18" name="Rettangolo 17"/>
          <p:cNvSpPr/>
          <p:nvPr/>
        </p:nvSpPr>
        <p:spPr>
          <a:xfrm>
            <a:off x="7093775" y="4396582"/>
            <a:ext cx="1199472" cy="3164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/>
            <a:r>
              <a:rPr lang="it-IT" sz="786" b="1" dirty="0">
                <a:solidFill>
                  <a:prstClr val="black"/>
                </a:solidFill>
              </a:rPr>
              <a:t>Parcelle/Formazione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8751580" y="4396582"/>
            <a:ext cx="1199472" cy="3164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/>
            <a:r>
              <a:rPr lang="it-IT" sz="786" b="1" dirty="0">
                <a:solidFill>
                  <a:prstClr val="black"/>
                </a:solidFill>
              </a:rPr>
              <a:t>Protocollo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10409385" y="4402480"/>
            <a:ext cx="1199472" cy="3164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/>
            <a:r>
              <a:rPr lang="it-IT" sz="786" b="1" dirty="0">
                <a:solidFill>
                  <a:prstClr val="black"/>
                </a:solidFill>
              </a:rPr>
              <a:t>Reception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461613" y="4402067"/>
            <a:ext cx="1200417" cy="3164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/>
            <a:r>
              <a:rPr lang="it-IT" sz="786" b="1" dirty="0">
                <a:solidFill>
                  <a:prstClr val="black"/>
                </a:solidFill>
              </a:rPr>
              <a:t>Affari Generali e Legali</a:t>
            </a:r>
          </a:p>
        </p:txBody>
      </p:sp>
      <p:sp>
        <p:nvSpPr>
          <p:cNvPr id="21" name="Rettangolo 20"/>
          <p:cNvSpPr/>
          <p:nvPr/>
        </p:nvSpPr>
        <p:spPr>
          <a:xfrm>
            <a:off x="1019978" y="5685636"/>
            <a:ext cx="1199472" cy="3164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/>
            <a:r>
              <a:rPr lang="it-IT" sz="786" b="1" dirty="0" err="1">
                <a:solidFill>
                  <a:prstClr val="black"/>
                </a:solidFill>
              </a:rPr>
              <a:t>Segr</a:t>
            </a:r>
            <a:r>
              <a:rPr lang="it-IT" sz="786" b="1" dirty="0">
                <a:solidFill>
                  <a:prstClr val="black"/>
                </a:solidFill>
              </a:rPr>
              <a:t>. Deontologia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8403892" y="5685629"/>
            <a:ext cx="1199472" cy="31648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/>
            <a:r>
              <a:rPr lang="it-IT" sz="786" b="1" dirty="0">
                <a:solidFill>
                  <a:prstClr val="black"/>
                </a:solidFill>
              </a:rPr>
              <a:t>Tenuta Albo </a:t>
            </a:r>
          </a:p>
        </p:txBody>
      </p:sp>
      <p:sp>
        <p:nvSpPr>
          <p:cNvPr id="25" name="Rettangolo 24"/>
          <p:cNvSpPr/>
          <p:nvPr/>
        </p:nvSpPr>
        <p:spPr>
          <a:xfrm>
            <a:off x="9865099" y="5685629"/>
            <a:ext cx="1199472" cy="31648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/>
            <a:r>
              <a:rPr lang="it-IT" sz="786" b="1" dirty="0">
                <a:solidFill>
                  <a:prstClr val="black"/>
                </a:solidFill>
              </a:rPr>
              <a:t>Tesserino Digitale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3965930" y="5685631"/>
            <a:ext cx="1199472" cy="3164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/>
            <a:r>
              <a:rPr lang="it-IT" sz="786" b="1" dirty="0" err="1">
                <a:solidFill>
                  <a:prstClr val="black"/>
                </a:solidFill>
              </a:rPr>
              <a:t>Segr</a:t>
            </a:r>
            <a:r>
              <a:rPr lang="it-IT" sz="786" b="1" dirty="0">
                <a:solidFill>
                  <a:prstClr val="black"/>
                </a:solidFill>
              </a:rPr>
              <a:t>. Presidenza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2506746" y="5685641"/>
            <a:ext cx="1199472" cy="3164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/>
            <a:r>
              <a:rPr lang="it-IT" sz="786" b="1" dirty="0" err="1">
                <a:solidFill>
                  <a:prstClr val="black"/>
                </a:solidFill>
              </a:rPr>
              <a:t>Segr</a:t>
            </a:r>
            <a:r>
              <a:rPr lang="it-IT" sz="786" b="1" dirty="0">
                <a:solidFill>
                  <a:prstClr val="black"/>
                </a:solidFill>
              </a:rPr>
              <a:t>. Direzione</a:t>
            </a:r>
          </a:p>
        </p:txBody>
      </p:sp>
      <p:cxnSp>
        <p:nvCxnSpPr>
          <p:cNvPr id="157" name="Connettore 4 156"/>
          <p:cNvCxnSpPr>
            <a:stCxn id="22" idx="0"/>
            <a:endCxn id="15" idx="0"/>
          </p:cNvCxnSpPr>
          <p:nvPr/>
        </p:nvCxnSpPr>
        <p:spPr>
          <a:xfrm rot="16200000" flipV="1">
            <a:off x="2271711" y="4850869"/>
            <a:ext cx="1283160" cy="386384"/>
          </a:xfrm>
          <a:prstGeom prst="bentConnector5">
            <a:avLst>
              <a:gd name="adj1" fmla="val 19435"/>
              <a:gd name="adj2" fmla="val -147938"/>
              <a:gd name="adj3" fmla="val 113858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4 167"/>
          <p:cNvCxnSpPr>
            <a:stCxn id="21" idx="0"/>
            <a:endCxn id="13" idx="0"/>
          </p:cNvCxnSpPr>
          <p:nvPr/>
        </p:nvCxnSpPr>
        <p:spPr>
          <a:xfrm rot="16200000" flipV="1">
            <a:off x="698983" y="4764905"/>
            <a:ext cx="1283569" cy="557893"/>
          </a:xfrm>
          <a:prstGeom prst="bentConnector5">
            <a:avLst>
              <a:gd name="adj1" fmla="val 17166"/>
              <a:gd name="adj2" fmla="val -46074"/>
              <a:gd name="adj3" fmla="val 113949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4 171"/>
          <p:cNvCxnSpPr>
            <a:stCxn id="23" idx="0"/>
            <a:endCxn id="14" idx="0"/>
          </p:cNvCxnSpPr>
          <p:nvPr/>
        </p:nvCxnSpPr>
        <p:spPr>
          <a:xfrm rot="16200000" flipV="1">
            <a:off x="3827261" y="4947224"/>
            <a:ext cx="1289049" cy="187764"/>
          </a:xfrm>
          <a:prstGeom prst="bentConnector5">
            <a:avLst>
              <a:gd name="adj1" fmla="val 20330"/>
              <a:gd name="adj2" fmla="val -306374"/>
              <a:gd name="adj3" fmla="val 11290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4 175"/>
          <p:cNvCxnSpPr>
            <a:stCxn id="19" idx="0"/>
            <a:endCxn id="24" idx="0"/>
          </p:cNvCxnSpPr>
          <p:nvPr/>
        </p:nvCxnSpPr>
        <p:spPr>
          <a:xfrm rot="16200000" flipH="1" flipV="1">
            <a:off x="8532949" y="4867262"/>
            <a:ext cx="1289047" cy="347688"/>
          </a:xfrm>
          <a:prstGeom prst="bentConnector5">
            <a:avLst>
              <a:gd name="adj1" fmla="val -12906"/>
              <a:gd name="adj2" fmla="val 243168"/>
              <a:gd name="adj3" fmla="val 75132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4 179"/>
          <p:cNvCxnSpPr>
            <a:stCxn id="20" idx="0"/>
            <a:endCxn id="25" idx="0"/>
          </p:cNvCxnSpPr>
          <p:nvPr/>
        </p:nvCxnSpPr>
        <p:spPr>
          <a:xfrm rot="16200000" flipH="1" flipV="1">
            <a:off x="10095403" y="4771911"/>
            <a:ext cx="1283149" cy="544286"/>
          </a:xfrm>
          <a:prstGeom prst="bentConnector5">
            <a:avLst>
              <a:gd name="adj1" fmla="val -13991"/>
              <a:gd name="adj2" fmla="val 167312"/>
              <a:gd name="adj3" fmla="val 76767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4 188"/>
          <p:cNvCxnSpPr>
            <a:stCxn id="18" idx="0"/>
            <a:endCxn id="17" idx="0"/>
          </p:cNvCxnSpPr>
          <p:nvPr/>
        </p:nvCxnSpPr>
        <p:spPr>
          <a:xfrm rot="16200000" flipH="1" flipV="1">
            <a:off x="6869011" y="3574126"/>
            <a:ext cx="2046" cy="1646956"/>
          </a:xfrm>
          <a:prstGeom prst="bentConnector3">
            <a:avLst>
              <a:gd name="adj1" fmla="val -8538988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1 195"/>
          <p:cNvCxnSpPr>
            <a:stCxn id="5" idx="2"/>
            <a:endCxn id="17" idx="0"/>
          </p:cNvCxnSpPr>
          <p:nvPr/>
        </p:nvCxnSpPr>
        <p:spPr>
          <a:xfrm>
            <a:off x="6046555" y="3485014"/>
            <a:ext cx="0" cy="913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ttore 1 210"/>
          <p:cNvCxnSpPr>
            <a:stCxn id="135" idx="3"/>
            <a:endCxn id="28" idx="1"/>
          </p:cNvCxnSpPr>
          <p:nvPr/>
        </p:nvCxnSpPr>
        <p:spPr>
          <a:xfrm>
            <a:off x="5242300" y="3751622"/>
            <a:ext cx="3004576" cy="12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8" name="Gruppo 247"/>
          <p:cNvGrpSpPr/>
          <p:nvPr/>
        </p:nvGrpSpPr>
        <p:grpSpPr>
          <a:xfrm>
            <a:off x="392528" y="955348"/>
            <a:ext cx="2912725" cy="1146799"/>
            <a:chOff x="108646" y="52594"/>
            <a:chExt cx="3313224" cy="1304482"/>
          </a:xfrm>
        </p:grpSpPr>
        <p:sp>
          <p:nvSpPr>
            <p:cNvPr id="37" name="Rettangolo 36"/>
            <p:cNvSpPr/>
            <p:nvPr/>
          </p:nvSpPr>
          <p:spPr>
            <a:xfrm>
              <a:off x="1140876" y="126194"/>
              <a:ext cx="1472304" cy="366224"/>
            </a:xfrm>
            <a:prstGeom prst="rect">
              <a:avLst/>
            </a:prstGeom>
            <a:gradFill>
              <a:gsLst>
                <a:gs pos="52000">
                  <a:schemeClr val="accent3"/>
                </a:gs>
                <a:gs pos="100000">
                  <a:schemeClr val="accent3"/>
                </a:gs>
              </a:gsLst>
              <a:lin ang="16200000" scaled="0"/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it-IT" sz="786" b="1" dirty="0">
                  <a:solidFill>
                    <a:prstClr val="white"/>
                  </a:solidFill>
                </a:rPr>
                <a:t>Consiglio di Disciplina Territoriale</a:t>
              </a:r>
            </a:p>
          </p:txBody>
        </p:sp>
        <p:sp>
          <p:nvSpPr>
            <p:cNvPr id="38" name="Rettangolo 37"/>
            <p:cNvSpPr/>
            <p:nvPr/>
          </p:nvSpPr>
          <p:spPr>
            <a:xfrm>
              <a:off x="477002" y="642811"/>
              <a:ext cx="674514" cy="309600"/>
            </a:xfrm>
            <a:prstGeom prst="rect">
              <a:avLst/>
            </a:prstGeom>
            <a:gradFill>
              <a:gsLst>
                <a:gs pos="52000">
                  <a:schemeClr val="accent3"/>
                </a:gs>
                <a:gs pos="100000">
                  <a:schemeClr val="accent3"/>
                </a:gs>
              </a:gsLst>
              <a:lin ang="16200000" scaled="0"/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it-IT" sz="786" dirty="0">
                  <a:solidFill>
                    <a:prstClr val="white"/>
                  </a:solidFill>
                </a:rPr>
                <a:t>1 </a:t>
              </a:r>
            </a:p>
            <a:p>
              <a:pPr algn="ctr"/>
              <a:r>
                <a:rPr lang="it-IT" sz="786" dirty="0">
                  <a:solidFill>
                    <a:prstClr val="white"/>
                  </a:solidFill>
                </a:rPr>
                <a:t>Collegio</a:t>
              </a:r>
            </a:p>
          </p:txBody>
        </p:sp>
        <p:sp>
          <p:nvSpPr>
            <p:cNvPr id="39" name="Rettangolo 38"/>
            <p:cNvSpPr/>
            <p:nvPr/>
          </p:nvSpPr>
          <p:spPr>
            <a:xfrm>
              <a:off x="1539771" y="651790"/>
              <a:ext cx="674514" cy="309600"/>
            </a:xfrm>
            <a:prstGeom prst="rect">
              <a:avLst/>
            </a:prstGeom>
            <a:gradFill>
              <a:gsLst>
                <a:gs pos="52000">
                  <a:schemeClr val="accent3"/>
                </a:gs>
                <a:gs pos="100000">
                  <a:schemeClr val="accent3"/>
                </a:gs>
              </a:gsLst>
              <a:lin ang="16200000" scaled="0"/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it-IT" sz="786" dirty="0">
                  <a:solidFill>
                    <a:prstClr val="white"/>
                  </a:solidFill>
                </a:rPr>
                <a:t>2 </a:t>
              </a:r>
            </a:p>
            <a:p>
              <a:pPr algn="ctr"/>
              <a:r>
                <a:rPr lang="it-IT" sz="786" dirty="0">
                  <a:solidFill>
                    <a:prstClr val="white"/>
                  </a:solidFill>
                </a:rPr>
                <a:t>Collegio</a:t>
              </a:r>
            </a:p>
          </p:txBody>
        </p:sp>
        <p:sp>
          <p:nvSpPr>
            <p:cNvPr id="40" name="Rettangolo 39"/>
            <p:cNvSpPr/>
            <p:nvPr/>
          </p:nvSpPr>
          <p:spPr>
            <a:xfrm>
              <a:off x="2628245" y="640001"/>
              <a:ext cx="674514" cy="309600"/>
            </a:xfrm>
            <a:prstGeom prst="rect">
              <a:avLst/>
            </a:prstGeom>
            <a:gradFill>
              <a:gsLst>
                <a:gs pos="52000">
                  <a:schemeClr val="accent3"/>
                </a:gs>
                <a:gs pos="100000">
                  <a:schemeClr val="accent3"/>
                </a:gs>
              </a:gsLst>
              <a:lin ang="16200000" scaled="0"/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it-IT" sz="786" dirty="0">
                  <a:solidFill>
                    <a:prstClr val="white"/>
                  </a:solidFill>
                </a:rPr>
                <a:t>3 </a:t>
              </a:r>
            </a:p>
            <a:p>
              <a:pPr algn="ctr"/>
              <a:r>
                <a:rPr lang="it-IT" sz="786" dirty="0">
                  <a:solidFill>
                    <a:prstClr val="white"/>
                  </a:solidFill>
                </a:rPr>
                <a:t>Collegio</a:t>
              </a:r>
            </a:p>
          </p:txBody>
        </p:sp>
        <p:sp>
          <p:nvSpPr>
            <p:cNvPr id="41" name="Rettangolo 40"/>
            <p:cNvSpPr/>
            <p:nvPr/>
          </p:nvSpPr>
          <p:spPr>
            <a:xfrm>
              <a:off x="1014073" y="1014041"/>
              <a:ext cx="674514" cy="309600"/>
            </a:xfrm>
            <a:prstGeom prst="rect">
              <a:avLst/>
            </a:prstGeom>
            <a:gradFill>
              <a:gsLst>
                <a:gs pos="52000">
                  <a:schemeClr val="accent3"/>
                </a:gs>
                <a:gs pos="100000">
                  <a:schemeClr val="accent3"/>
                </a:gs>
              </a:gsLst>
              <a:lin ang="16200000" scaled="0"/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it-IT" sz="786" dirty="0">
                  <a:solidFill>
                    <a:prstClr val="white"/>
                  </a:solidFill>
                </a:rPr>
                <a:t>4 </a:t>
              </a:r>
            </a:p>
            <a:p>
              <a:pPr algn="ctr"/>
              <a:r>
                <a:rPr lang="it-IT" sz="786" dirty="0">
                  <a:solidFill>
                    <a:prstClr val="white"/>
                  </a:solidFill>
                </a:rPr>
                <a:t>Collegio</a:t>
              </a:r>
            </a:p>
          </p:txBody>
        </p:sp>
        <p:sp>
          <p:nvSpPr>
            <p:cNvPr id="42" name="Rettangolo 41"/>
            <p:cNvSpPr/>
            <p:nvPr/>
          </p:nvSpPr>
          <p:spPr>
            <a:xfrm>
              <a:off x="2201723" y="1014041"/>
              <a:ext cx="674514" cy="309600"/>
            </a:xfrm>
            <a:prstGeom prst="rect">
              <a:avLst/>
            </a:prstGeom>
            <a:gradFill>
              <a:gsLst>
                <a:gs pos="52000">
                  <a:schemeClr val="accent3"/>
                </a:gs>
                <a:gs pos="100000">
                  <a:schemeClr val="accent3"/>
                </a:gs>
              </a:gsLst>
              <a:lin ang="16200000" scaled="0"/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it-IT" sz="786" dirty="0">
                  <a:solidFill>
                    <a:prstClr val="white"/>
                  </a:solidFill>
                </a:rPr>
                <a:t>5 </a:t>
              </a:r>
            </a:p>
            <a:p>
              <a:pPr algn="ctr"/>
              <a:r>
                <a:rPr lang="it-IT" sz="786" dirty="0">
                  <a:solidFill>
                    <a:prstClr val="white"/>
                  </a:solidFill>
                </a:rPr>
                <a:t>Collegio</a:t>
              </a:r>
            </a:p>
          </p:txBody>
        </p:sp>
        <p:sp>
          <p:nvSpPr>
            <p:cNvPr id="47" name="Rettangolo 46"/>
            <p:cNvSpPr/>
            <p:nvPr/>
          </p:nvSpPr>
          <p:spPr>
            <a:xfrm>
              <a:off x="108646" y="52594"/>
              <a:ext cx="3313224" cy="1304482"/>
            </a:xfrm>
            <a:prstGeom prst="rect">
              <a:avLst/>
            </a:prstGeom>
            <a:noFill/>
            <a:ln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t"/>
            <a:lstStyle/>
            <a:p>
              <a:pPr algn="ctr"/>
              <a:r>
                <a:rPr lang="it-IT" sz="786" dirty="0">
                  <a:solidFill>
                    <a:srgbClr val="1F497D"/>
                  </a:solidFill>
                </a:rPr>
                <a:t>Organo  </a:t>
              </a:r>
            </a:p>
            <a:p>
              <a:pPr algn="ctr"/>
              <a:r>
                <a:rPr lang="it-IT" sz="786" dirty="0">
                  <a:solidFill>
                    <a:srgbClr val="1F497D"/>
                  </a:solidFill>
                </a:rPr>
                <a:t>Territoriale</a:t>
              </a:r>
            </a:p>
          </p:txBody>
        </p:sp>
        <p:cxnSp>
          <p:nvCxnSpPr>
            <p:cNvPr id="233" name="Connettore 4 232"/>
            <p:cNvCxnSpPr>
              <a:stCxn id="37" idx="2"/>
              <a:endCxn id="38" idx="0"/>
            </p:cNvCxnSpPr>
            <p:nvPr/>
          </p:nvCxnSpPr>
          <p:spPr>
            <a:xfrm rot="5400000">
              <a:off x="1270448" y="36230"/>
              <a:ext cx="150393" cy="1062769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Connettore 4 235"/>
            <p:cNvCxnSpPr>
              <a:stCxn id="41" idx="0"/>
              <a:endCxn id="40" idx="0"/>
            </p:cNvCxnSpPr>
            <p:nvPr/>
          </p:nvCxnSpPr>
          <p:spPr>
            <a:xfrm rot="5400000" flipH="1" flipV="1">
              <a:off x="1971396" y="19935"/>
              <a:ext cx="374040" cy="1614172"/>
            </a:xfrm>
            <a:prstGeom prst="bentConnector3">
              <a:avLst>
                <a:gd name="adj1" fmla="val 117743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Connettore 4 241"/>
            <p:cNvCxnSpPr>
              <a:stCxn id="39" idx="0"/>
              <a:endCxn id="42" idx="0"/>
            </p:cNvCxnSpPr>
            <p:nvPr/>
          </p:nvCxnSpPr>
          <p:spPr>
            <a:xfrm rot="16200000" flipH="1">
              <a:off x="2026878" y="501939"/>
              <a:ext cx="362251" cy="661952"/>
            </a:xfrm>
            <a:prstGeom prst="bentConnector3">
              <a:avLst>
                <a:gd name="adj1" fmla="val -22392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ttangolo 16"/>
          <p:cNvSpPr/>
          <p:nvPr/>
        </p:nvSpPr>
        <p:spPr>
          <a:xfrm>
            <a:off x="5446819" y="4398628"/>
            <a:ext cx="1199472" cy="3164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/>
            <a:r>
              <a:rPr lang="it-IT" sz="786" b="1" dirty="0">
                <a:solidFill>
                  <a:prstClr val="black"/>
                </a:solidFill>
              </a:rPr>
              <a:t>Formazione</a:t>
            </a:r>
          </a:p>
        </p:txBody>
      </p:sp>
      <p:sp>
        <p:nvSpPr>
          <p:cNvPr id="49" name="CasellaDiTesto 48"/>
          <p:cNvSpPr txBox="1"/>
          <p:nvPr/>
        </p:nvSpPr>
        <p:spPr>
          <a:xfrm>
            <a:off x="82040" y="114678"/>
            <a:ext cx="2517454" cy="488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86" dirty="0"/>
              <a:t>Organigramma di Ente </a:t>
            </a:r>
          </a:p>
          <a:p>
            <a:r>
              <a:rPr lang="it-IT" sz="1286" dirty="0"/>
              <a:t>(</a:t>
            </a:r>
            <a:r>
              <a:rPr lang="it-IT" sz="1286" dirty="0" err="1"/>
              <a:t>agg</a:t>
            </a:r>
            <a:r>
              <a:rPr lang="it-IT" sz="1286" dirty="0"/>
              <a:t>. 05/11/2018)</a:t>
            </a:r>
            <a:endParaRPr lang="it-IT" sz="1286" dirty="0"/>
          </a:p>
        </p:txBody>
      </p:sp>
      <p:sp>
        <p:nvSpPr>
          <p:cNvPr id="136" name="CasellaDiTesto 135"/>
          <p:cNvSpPr txBox="1"/>
          <p:nvPr/>
        </p:nvSpPr>
        <p:spPr>
          <a:xfrm>
            <a:off x="9843114" y="107171"/>
            <a:ext cx="2352138" cy="8792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IT" sz="714" i="1" u="sng" dirty="0"/>
              <a:t>Legenda</a:t>
            </a:r>
            <a:r>
              <a:rPr lang="it-IT" sz="714" dirty="0"/>
              <a:t>:</a:t>
            </a:r>
          </a:p>
          <a:p>
            <a:r>
              <a:rPr lang="it-IT" sz="714" b="1" dirty="0"/>
              <a:t>ACQ:</a:t>
            </a:r>
            <a:r>
              <a:rPr lang="it-IT" sz="714" dirty="0"/>
              <a:t> Acquario Romano </a:t>
            </a:r>
            <a:r>
              <a:rPr lang="it-IT" sz="714" dirty="0" err="1"/>
              <a:t>s.r.l</a:t>
            </a:r>
            <a:endParaRPr lang="it-IT" sz="714" b="1" dirty="0"/>
          </a:p>
          <a:p>
            <a:r>
              <a:rPr lang="it-IT" sz="714" b="1" dirty="0"/>
              <a:t>B1</a:t>
            </a:r>
            <a:r>
              <a:rPr lang="it-IT" sz="714" b="1" dirty="0"/>
              <a:t>;….;C5: </a:t>
            </a:r>
            <a:r>
              <a:rPr lang="it-IT" sz="714" dirty="0"/>
              <a:t>livello funzionale</a:t>
            </a:r>
          </a:p>
          <a:p>
            <a:r>
              <a:rPr lang="it-IT" sz="714" b="1" dirty="0"/>
              <a:t>co.co.co: </a:t>
            </a:r>
            <a:r>
              <a:rPr lang="it-IT" sz="714" dirty="0"/>
              <a:t>contratto di collaborazione </a:t>
            </a:r>
            <a:r>
              <a:rPr lang="it-IT" sz="714" dirty="0"/>
              <a:t>coordinata e continuativa</a:t>
            </a:r>
            <a:endParaRPr lang="it-IT" sz="714" dirty="0"/>
          </a:p>
          <a:p>
            <a:r>
              <a:rPr lang="it-IT" sz="714" b="1" dirty="0"/>
              <a:t>OAR:</a:t>
            </a:r>
            <a:r>
              <a:rPr lang="it-IT" sz="714" dirty="0"/>
              <a:t> Ordine Architetti </a:t>
            </a:r>
            <a:r>
              <a:rPr lang="it-IT" sz="714" dirty="0"/>
              <a:t>Roma</a:t>
            </a:r>
            <a:endParaRPr lang="it-IT" sz="714" b="1" dirty="0"/>
          </a:p>
          <a:p>
            <a:r>
              <a:rPr lang="it-IT" sz="714" b="1" dirty="0"/>
              <a:t>P.T.: </a:t>
            </a:r>
            <a:r>
              <a:rPr lang="it-IT" sz="714" dirty="0"/>
              <a:t>Part Time	</a:t>
            </a:r>
          </a:p>
          <a:p>
            <a:r>
              <a:rPr lang="it-IT" sz="714" b="1" dirty="0"/>
              <a:t>p</a:t>
            </a:r>
            <a:r>
              <a:rPr lang="it-IT" sz="714" b="1" dirty="0"/>
              <a:t>. iva: </a:t>
            </a:r>
            <a:r>
              <a:rPr lang="it-IT" sz="714" dirty="0"/>
              <a:t>partita </a:t>
            </a:r>
            <a:r>
              <a:rPr lang="it-IT" sz="714" dirty="0"/>
              <a:t>iva</a:t>
            </a:r>
          </a:p>
          <a:p>
            <a:r>
              <a:rPr lang="it-IT" sz="714" b="1" dirty="0"/>
              <a:t>T.I.: </a:t>
            </a:r>
            <a:r>
              <a:rPr lang="it-IT" sz="714" dirty="0"/>
              <a:t>Tempo </a:t>
            </a:r>
            <a:r>
              <a:rPr lang="it-IT" sz="714" dirty="0"/>
              <a:t>indeterminato</a:t>
            </a:r>
          </a:p>
        </p:txBody>
      </p:sp>
      <p:cxnSp>
        <p:nvCxnSpPr>
          <p:cNvPr id="65" name="Connettore 1 64"/>
          <p:cNvCxnSpPr>
            <a:endCxn id="7" idx="0"/>
          </p:cNvCxnSpPr>
          <p:nvPr/>
        </p:nvCxnSpPr>
        <p:spPr>
          <a:xfrm>
            <a:off x="6096000" y="2102147"/>
            <a:ext cx="0" cy="8050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ttangolo arrotondato 99"/>
          <p:cNvSpPr/>
          <p:nvPr/>
        </p:nvSpPr>
        <p:spPr>
          <a:xfrm>
            <a:off x="10299100" y="1430292"/>
            <a:ext cx="1054286" cy="22290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5714" tIns="0" rIns="25714" bIns="0" rtlCol="0" anchor="ctr"/>
          <a:lstStyle/>
          <a:p>
            <a:pPr algn="ctr"/>
            <a:r>
              <a:rPr lang="it-IT" sz="571" u="sng" dirty="0">
                <a:solidFill>
                  <a:srgbClr val="0000FF"/>
                </a:solidFill>
                <a:ea typeface="Times New Roman"/>
                <a:cs typeface="Times New Roman"/>
              </a:rPr>
              <a:t>Sportello on line</a:t>
            </a:r>
            <a:endParaRPr lang="it-IT" sz="429" dirty="0">
              <a:solidFill>
                <a:schemeClr val="tx1"/>
              </a:solidFill>
              <a:ea typeface="Times New Roman"/>
              <a:cs typeface="Times New Roman"/>
            </a:endParaRPr>
          </a:p>
        </p:txBody>
      </p:sp>
      <p:grpSp>
        <p:nvGrpSpPr>
          <p:cNvPr id="66" name="Gruppo 65"/>
          <p:cNvGrpSpPr/>
          <p:nvPr/>
        </p:nvGrpSpPr>
        <p:grpSpPr>
          <a:xfrm>
            <a:off x="3866249" y="733664"/>
            <a:ext cx="4459503" cy="1368483"/>
            <a:chOff x="5412748" y="1027130"/>
            <a:chExt cx="6243304" cy="1915876"/>
          </a:xfrm>
        </p:grpSpPr>
        <p:sp>
          <p:nvSpPr>
            <p:cNvPr id="79" name="Rettangolo 78"/>
            <p:cNvSpPr/>
            <p:nvPr/>
          </p:nvSpPr>
          <p:spPr>
            <a:xfrm>
              <a:off x="7539095" y="1163482"/>
              <a:ext cx="1812067" cy="494744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it-IT" sz="786" b="1" dirty="0">
                  <a:solidFill>
                    <a:prstClr val="white"/>
                  </a:solidFill>
                </a:rPr>
                <a:t>Consiglio dell’OAR</a:t>
              </a:r>
            </a:p>
            <a:p>
              <a:pPr algn="ctr"/>
              <a:r>
                <a:rPr lang="it-IT" sz="786" b="1" dirty="0">
                  <a:solidFill>
                    <a:prstClr val="white"/>
                  </a:solidFill>
                </a:rPr>
                <a:t>2017-2021</a:t>
              </a:r>
              <a:endParaRPr lang="it-IT" sz="786" b="1" dirty="0">
                <a:solidFill>
                  <a:prstClr val="white"/>
                </a:solidFill>
              </a:endParaRPr>
            </a:p>
          </p:txBody>
        </p:sp>
        <p:sp>
          <p:nvSpPr>
            <p:cNvPr id="80" name="Rettangolo 79"/>
            <p:cNvSpPr/>
            <p:nvPr/>
          </p:nvSpPr>
          <p:spPr>
            <a:xfrm>
              <a:off x="5412748" y="1027130"/>
              <a:ext cx="6243304" cy="1915876"/>
            </a:xfrm>
            <a:prstGeom prst="rect">
              <a:avLst/>
            </a:prstGeom>
            <a:noFill/>
            <a:ln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t"/>
            <a:lstStyle/>
            <a:p>
              <a:pPr algn="ctr"/>
              <a:r>
                <a:rPr lang="it-IT" sz="786" dirty="0">
                  <a:solidFill>
                    <a:srgbClr val="1F497D"/>
                  </a:solidFill>
                </a:rPr>
                <a:t>Organo Politico</a:t>
              </a:r>
            </a:p>
          </p:txBody>
        </p:sp>
        <p:sp>
          <p:nvSpPr>
            <p:cNvPr id="85" name="Rettangolo 84"/>
            <p:cNvSpPr/>
            <p:nvPr/>
          </p:nvSpPr>
          <p:spPr>
            <a:xfrm>
              <a:off x="6144922" y="1644728"/>
              <a:ext cx="886155" cy="354461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it-IT" sz="786" dirty="0">
                  <a:solidFill>
                    <a:prstClr val="black"/>
                  </a:solidFill>
                </a:rPr>
                <a:t>Uff. Stampa</a:t>
              </a:r>
            </a:p>
          </p:txBody>
        </p:sp>
        <p:sp>
          <p:nvSpPr>
            <p:cNvPr id="86" name="Rettangolo 85"/>
            <p:cNvSpPr/>
            <p:nvPr/>
          </p:nvSpPr>
          <p:spPr>
            <a:xfrm>
              <a:off x="9016385" y="2351310"/>
              <a:ext cx="921423" cy="382221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it-IT" sz="786" dirty="0">
                  <a:solidFill>
                    <a:prstClr val="white"/>
                  </a:solidFill>
                </a:rPr>
                <a:t>Deleghe / Nomine</a:t>
              </a:r>
              <a:endParaRPr lang="it-IT" sz="786" dirty="0">
                <a:solidFill>
                  <a:prstClr val="white"/>
                </a:solidFill>
              </a:endParaRPr>
            </a:p>
          </p:txBody>
        </p:sp>
        <p:sp>
          <p:nvSpPr>
            <p:cNvPr id="87" name="Rettangolo 86"/>
            <p:cNvSpPr/>
            <p:nvPr/>
          </p:nvSpPr>
          <p:spPr>
            <a:xfrm>
              <a:off x="7031077" y="2356936"/>
              <a:ext cx="921423" cy="382221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it-IT" sz="786" dirty="0">
                  <a:solidFill>
                    <a:prstClr val="white"/>
                  </a:solidFill>
                </a:rPr>
                <a:t>CTS Form.ne</a:t>
              </a:r>
            </a:p>
          </p:txBody>
        </p:sp>
        <p:cxnSp>
          <p:nvCxnSpPr>
            <p:cNvPr id="88" name="Connettore 4 87"/>
            <p:cNvCxnSpPr>
              <a:stCxn id="79" idx="2"/>
              <a:endCxn id="85" idx="3"/>
            </p:cNvCxnSpPr>
            <p:nvPr/>
          </p:nvCxnSpPr>
          <p:spPr>
            <a:xfrm rot="5400000">
              <a:off x="7656237" y="1033066"/>
              <a:ext cx="163733" cy="1414052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9" name="Connettore 4 88"/>
          <p:cNvCxnSpPr>
            <a:stCxn id="79" idx="2"/>
            <a:endCxn id="87" idx="0"/>
          </p:cNvCxnSpPr>
          <p:nvPr/>
        </p:nvCxnSpPr>
        <p:spPr>
          <a:xfrm rot="5400000">
            <a:off x="5442217" y="1093508"/>
            <a:ext cx="499079" cy="680957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4 89"/>
          <p:cNvCxnSpPr>
            <a:stCxn id="79" idx="2"/>
            <a:endCxn id="86" idx="0"/>
          </p:cNvCxnSpPr>
          <p:nvPr/>
        </p:nvCxnSpPr>
        <p:spPr>
          <a:xfrm rot="16200000" flipH="1">
            <a:off x="6153265" y="1063417"/>
            <a:ext cx="495060" cy="73712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ttangolo 63"/>
          <p:cNvSpPr/>
          <p:nvPr/>
        </p:nvSpPr>
        <p:spPr>
          <a:xfrm>
            <a:off x="1414794" y="3490393"/>
            <a:ext cx="854506" cy="431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786" b="1" dirty="0">
                <a:solidFill>
                  <a:prstClr val="black"/>
                </a:solidFill>
              </a:rPr>
              <a:t>DPO</a:t>
            </a:r>
            <a:endParaRPr lang="it-IT" sz="786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42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</Words>
  <Application>Microsoft Office PowerPoint</Application>
  <PresentationFormat>Widescreen</PresentationFormat>
  <Paragraphs>60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Enrica Maneschi</dc:creator>
  <cp:lastModifiedBy>Enrica Maneschi</cp:lastModifiedBy>
  <cp:revision>1</cp:revision>
  <dcterms:created xsi:type="dcterms:W3CDTF">2019-02-05T15:46:16Z</dcterms:created>
  <dcterms:modified xsi:type="dcterms:W3CDTF">2019-02-05T15:46:43Z</dcterms:modified>
</cp:coreProperties>
</file>