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C79BD-BE7D-40F4-9902-C7E16DAA6F4A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83ED-E2D9-41A2-BC02-75B407BF8B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215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0749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8160DD-A9C9-4445-8E1D-87C513C9E86C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749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5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06FA14-FEBB-4E9A-8AFA-E9C06FB65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CB47F69-1849-48A8-979C-A254269C6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C202DC-29D4-4DFA-AAFA-F0AF887E7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268212-62DD-4A8E-84F5-48DA9708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EE3EF2-AEE0-438A-B52F-C9DB8E29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41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163EC0-6373-403E-B2C4-0EA69C83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2A6C9F-50AF-4025-8788-42DD651AF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305ACD-BB25-4066-824B-7818C94F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3768EE-1252-4883-B334-3AE113F5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16E83C-C6F2-4870-948F-C5BD500F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46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6A9D04C-BF8B-4759-9958-A4195133C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584BDF9-AAEA-4311-A504-4E512D76A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B30880-8F25-493F-A155-F7A914C2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03E5F2-DF13-4196-AD0A-40504202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597457-E630-4DF6-AB4F-0F62AE5C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00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4FD200-193E-4009-8AA8-7CCB7233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92C3A4-8DCC-497B-9E13-B98C85AB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7C4A20-E946-4495-B732-752E594E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8474E1-1BE2-42D3-BC30-1E72FE64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93B70A-BF7F-4C85-BF63-52072D42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40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037CF-8AC3-48CC-8766-7649D89DA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C70686-CC40-4E90-9879-D717743E3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573489-AB02-47AC-914A-9A23A835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7F995A-7610-4576-9043-9CB32B94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8A1CDE-799A-4886-9CDC-072B0500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23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4FACDA-401F-490E-ACDF-A0DDA206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0F6626-A32F-417A-86A8-B75F88AC8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890D81C-14DB-4946-BC4A-9CA31FE69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C79A1D-97E8-4B90-9460-7A48E837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1898A5-A8F6-44FF-9490-040227AC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585002-26B3-4312-B692-12465593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27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F68AC-FCB1-4734-924E-9F7070EDC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A5AA23-895D-4532-BF05-590AC88DC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0873C7-35D1-420E-94BF-503282CAF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2D0FBE1-D0D9-4439-BC90-6462B87CF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6AC4B2-9607-488F-8CFB-605F96193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3984FA5-6788-4DAF-AD78-D06E36B5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A359494-DADD-4A52-A0E9-3639A4AE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CEF8522-C7F4-4BDA-B841-FB8ED8249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715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771CFC-C4EE-4613-826C-BA7B234DF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4262097-1CF2-4952-B1D6-A05AAAC4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3321A2-C23E-44EC-A2D1-9DAE48AD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E5382C5-A5EE-4244-903E-7F9599BA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04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1130307-8572-4FFC-A712-BED5D7360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DD015B-3F58-4CBF-8820-7A372C2A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0C4DEB-D046-4D51-81FA-E606628C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20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8280EF-8D7D-4208-A304-168DD17DA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011DF6-EB87-4ACB-97D6-EBED76035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A08F89-1F5C-439D-BA23-582259820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9F72C6-DE01-4B58-B59C-0964A189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AFC393-E837-4BF6-AD69-32CA32E35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ECF11D-BAA7-4DE3-8E89-47C979A1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12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080D74-0EAF-498B-9E05-DE94B3182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A0DCE30-EEB1-445F-9536-2681A7A07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88B41F-E746-499E-9C2B-E7FB0B28B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133E8B-264F-49E0-BC4F-CBCBAC44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AD397A-2ADE-4747-BD79-C2A712948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3D631F-C7B3-4552-9E89-77E825EA9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73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BC8AA8B-87C3-4AF1-81BD-A29AF4B7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D88E44-3758-4A60-AEB0-BCA20D1FE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367EE9-BBE9-4899-86AE-629024846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A9F7-8589-41CE-9AC4-E0E663ECD2D5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19E77E-CBC2-4392-A06D-CA4E3E98D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524739-CA80-4D89-A4FF-00FFEA1BD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E37D3-507A-4289-A8DA-D24509E4F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59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asellaDiTesto 134"/>
          <p:cNvSpPr txBox="1">
            <a:spLocks/>
          </p:cNvSpPr>
          <p:nvPr/>
        </p:nvSpPr>
        <p:spPr>
          <a:xfrm>
            <a:off x="903691" y="2782515"/>
            <a:ext cx="4139120" cy="729406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Incarichi esterni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5323755" y="2469275"/>
            <a:ext cx="1445601" cy="411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Direzione</a:t>
            </a:r>
          </a:p>
          <a:p>
            <a:pPr algn="ctr" defTabSz="767850"/>
            <a:r>
              <a:rPr lang="it-IT" sz="786" i="1" dirty="0">
                <a:solidFill>
                  <a:prstClr val="black"/>
                </a:solidFill>
                <a:latin typeface="Calibri" panose="020F0502020204030204"/>
              </a:rPr>
              <a:t>S. Miarelli</a:t>
            </a:r>
          </a:p>
          <a:p>
            <a:pPr algn="ctr" defTabSz="767850"/>
            <a:r>
              <a:rPr lang="it-IT" sz="786" i="1" dirty="0">
                <a:solidFill>
                  <a:prstClr val="black"/>
                </a:solidFill>
                <a:latin typeface="Calibri" panose="020F0502020204030204"/>
              </a:rPr>
              <a:t>(Dirigente)</a:t>
            </a:r>
          </a:p>
        </p:txBody>
      </p:sp>
      <p:sp>
        <p:nvSpPr>
          <p:cNvPr id="7" name="Rettangolo 6"/>
          <p:cNvSpPr/>
          <p:nvPr/>
        </p:nvSpPr>
        <p:spPr>
          <a:xfrm>
            <a:off x="256438" y="2302827"/>
            <a:ext cx="11679124" cy="4479158"/>
          </a:xfrm>
          <a:prstGeom prst="rect">
            <a:avLst/>
          </a:prstGeom>
          <a:noFill/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r" defTabSz="767850"/>
            <a:r>
              <a:rPr lang="it-IT" sz="786" dirty="0">
                <a:solidFill>
                  <a:srgbClr val="1F497D"/>
                </a:solidFill>
                <a:latin typeface="Calibri" panose="020F0502020204030204"/>
              </a:rPr>
              <a:t>Uffici Amministrativi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87413" y="2892274"/>
            <a:ext cx="854506" cy="4304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Sportello on line</a:t>
            </a:r>
          </a:p>
        </p:txBody>
      </p:sp>
      <p:sp>
        <p:nvSpPr>
          <p:cNvPr id="28" name="CasellaDiTesto 27"/>
          <p:cNvSpPr txBox="1">
            <a:spLocks/>
          </p:cNvSpPr>
          <p:nvPr/>
        </p:nvSpPr>
        <p:spPr>
          <a:xfrm>
            <a:off x="7715207" y="2786028"/>
            <a:ext cx="4121464" cy="724785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Incarichi interni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9357215" y="2899823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RPC</a:t>
            </a:r>
          </a:p>
          <a:p>
            <a:pPr algn="ctr" defTabSz="767850"/>
            <a:r>
              <a:rPr lang="it-IT" sz="786" i="1" dirty="0">
                <a:solidFill>
                  <a:prstClr val="black"/>
                </a:solidFill>
                <a:latin typeface="Calibri" panose="020F0502020204030204"/>
              </a:rPr>
              <a:t>S. Miarelli</a:t>
            </a:r>
          </a:p>
          <a:p>
            <a:pPr algn="ctr" defTabSz="767850"/>
            <a:r>
              <a:rPr lang="it-IT" sz="786" i="1" dirty="0">
                <a:solidFill>
                  <a:prstClr val="black"/>
                </a:solidFill>
                <a:latin typeface="Calibri" panose="020F0502020204030204"/>
              </a:rPr>
              <a:t>Dirigente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7821173" y="2899823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RLS</a:t>
            </a:r>
          </a:p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M.R. Traversi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113713" y="2885800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RSPP</a:t>
            </a:r>
          </a:p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G. Mendicino</a:t>
            </a:r>
          </a:p>
        </p:txBody>
      </p:sp>
      <p:sp>
        <p:nvSpPr>
          <p:cNvPr id="81" name="Rettangolo 80"/>
          <p:cNvSpPr/>
          <p:nvPr/>
        </p:nvSpPr>
        <p:spPr>
          <a:xfrm>
            <a:off x="10335694" y="1785921"/>
            <a:ext cx="981099" cy="31622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Casa dell’Architettura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8567401" y="963250"/>
            <a:ext cx="1256842" cy="1138898"/>
            <a:chOff x="11913354" y="646355"/>
            <a:chExt cx="1759579" cy="1594457"/>
          </a:xfrm>
        </p:grpSpPr>
        <p:sp>
          <p:nvSpPr>
            <p:cNvPr id="82" name="Rettangolo 81"/>
            <p:cNvSpPr/>
            <p:nvPr/>
          </p:nvSpPr>
          <p:spPr>
            <a:xfrm>
              <a:off x="11913354" y="646355"/>
              <a:ext cx="1759579" cy="1594457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 defTabSz="767850"/>
              <a:r>
                <a:rPr lang="it-IT" sz="786" dirty="0" err="1">
                  <a:solidFill>
                    <a:srgbClr val="1F497D"/>
                  </a:solidFill>
                  <a:latin typeface="Calibri" panose="020F0502020204030204"/>
                </a:rPr>
                <a:t>Soc</a:t>
              </a:r>
              <a:r>
                <a:rPr lang="it-IT" sz="786" dirty="0">
                  <a:solidFill>
                    <a:srgbClr val="1F497D"/>
                  </a:solidFill>
                  <a:latin typeface="Calibri" panose="020F0502020204030204"/>
                </a:rPr>
                <a:t>. partecipate OAR</a:t>
              </a: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12177834" y="841018"/>
              <a:ext cx="1373539" cy="44271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767850"/>
              <a:r>
                <a:rPr lang="it-IT" sz="786" b="1" dirty="0">
                  <a:solidFill>
                    <a:prstClr val="black"/>
                  </a:solidFill>
                  <a:latin typeface="Calibri" panose="020F0502020204030204"/>
                </a:rPr>
                <a:t>Acquario Romano</a:t>
              </a:r>
            </a:p>
          </p:txBody>
        </p:sp>
      </p:grpSp>
      <p:sp>
        <p:nvSpPr>
          <p:cNvPr id="102" name="Rettangolo 101"/>
          <p:cNvSpPr/>
          <p:nvPr/>
        </p:nvSpPr>
        <p:spPr>
          <a:xfrm>
            <a:off x="2185426" y="2885798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Consulenti</a:t>
            </a:r>
          </a:p>
        </p:txBody>
      </p:sp>
      <p:grpSp>
        <p:nvGrpSpPr>
          <p:cNvPr id="149" name="Gruppo 148"/>
          <p:cNvGrpSpPr/>
          <p:nvPr/>
        </p:nvGrpSpPr>
        <p:grpSpPr>
          <a:xfrm>
            <a:off x="2120363" y="3798077"/>
            <a:ext cx="1199472" cy="947836"/>
            <a:chOff x="2031001" y="2751784"/>
            <a:chExt cx="1364400" cy="1078164"/>
          </a:xfrm>
        </p:grpSpPr>
        <p:sp>
          <p:nvSpPr>
            <p:cNvPr id="15" name="Rettangolo 14"/>
            <p:cNvSpPr/>
            <p:nvPr/>
          </p:nvSpPr>
          <p:spPr>
            <a:xfrm>
              <a:off x="2031001" y="2751784"/>
              <a:ext cx="1364400" cy="36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/>
            <a:lstStyle/>
            <a:p>
              <a:pPr algn="ctr" defTabSz="767850"/>
              <a:r>
                <a:rPr lang="it-IT" sz="786" b="1" dirty="0">
                  <a:solidFill>
                    <a:prstClr val="black"/>
                  </a:solidFill>
                  <a:latin typeface="Calibri" panose="020F0502020204030204"/>
                </a:rPr>
                <a:t>Amministrazione, </a:t>
              </a:r>
            </a:p>
            <a:p>
              <a:pPr algn="ctr" defTabSz="767850"/>
              <a:r>
                <a:rPr lang="it-IT" sz="786" b="1" dirty="0">
                  <a:solidFill>
                    <a:prstClr val="black"/>
                  </a:solidFill>
                  <a:latin typeface="Calibri" panose="020F0502020204030204"/>
                </a:rPr>
                <a:t>Contabilità, Quote</a:t>
              </a:r>
            </a:p>
          </p:txBody>
        </p:sp>
        <p:sp>
          <p:nvSpPr>
            <p:cNvPr id="115" name="Rettangolo 114"/>
            <p:cNvSpPr/>
            <p:nvPr/>
          </p:nvSpPr>
          <p:spPr>
            <a:xfrm>
              <a:off x="2035991" y="3149460"/>
              <a:ext cx="1354420" cy="31933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t" anchorCtr="0"/>
            <a:lstStyle/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C. Ascenzi </a:t>
              </a:r>
            </a:p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(quote)</a:t>
              </a:r>
            </a:p>
          </p:txBody>
        </p:sp>
        <p:sp>
          <p:nvSpPr>
            <p:cNvPr id="116" name="Rettangolo 115"/>
            <p:cNvSpPr/>
            <p:nvPr/>
          </p:nvSpPr>
          <p:spPr>
            <a:xfrm>
              <a:off x="2035991" y="3510611"/>
              <a:ext cx="1354420" cy="31933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t" anchorCtr="0"/>
            <a:lstStyle/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Ro. D’Urbano</a:t>
              </a:r>
            </a:p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(</a:t>
              </a:r>
              <a:r>
                <a:rPr lang="it-IT" sz="786" dirty="0" err="1">
                  <a:solidFill>
                    <a:prstClr val="black"/>
                  </a:solidFill>
                  <a:latin typeface="Calibri" panose="020F0502020204030204"/>
                </a:rPr>
                <a:t>Amm</a:t>
              </a:r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. Contabilità)</a:t>
              </a:r>
            </a:p>
          </p:txBody>
        </p:sp>
      </p:grpSp>
      <p:grpSp>
        <p:nvGrpSpPr>
          <p:cNvPr id="29" name="Gruppo 28"/>
          <p:cNvGrpSpPr/>
          <p:nvPr/>
        </p:nvGrpSpPr>
        <p:grpSpPr>
          <a:xfrm>
            <a:off x="7337610" y="3792177"/>
            <a:ext cx="1199472" cy="636246"/>
            <a:chOff x="9694424" y="4731536"/>
            <a:chExt cx="1679261" cy="890744"/>
          </a:xfrm>
        </p:grpSpPr>
        <p:sp>
          <p:nvSpPr>
            <p:cNvPr id="18" name="Rettangolo 17"/>
            <p:cNvSpPr/>
            <p:nvPr/>
          </p:nvSpPr>
          <p:spPr>
            <a:xfrm>
              <a:off x="9694424" y="4731536"/>
              <a:ext cx="1679261" cy="4430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/>
            <a:lstStyle/>
            <a:p>
              <a:pPr algn="ctr" defTabSz="767850"/>
              <a:r>
                <a:rPr lang="it-IT" sz="786" b="1" dirty="0">
                  <a:solidFill>
                    <a:prstClr val="black"/>
                  </a:solidFill>
                  <a:latin typeface="Calibri" panose="020F0502020204030204"/>
                </a:rPr>
                <a:t>Parcelle</a:t>
              </a:r>
            </a:p>
          </p:txBody>
        </p:sp>
        <p:sp>
          <p:nvSpPr>
            <p:cNvPr id="125" name="Rettangolo 124"/>
            <p:cNvSpPr/>
            <p:nvPr/>
          </p:nvSpPr>
          <p:spPr>
            <a:xfrm>
              <a:off x="9700569" y="5229249"/>
              <a:ext cx="1666979" cy="393031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t" anchorCtr="0"/>
            <a:lstStyle/>
            <a:p>
              <a:pPr algn="ctr" defTabSz="767850"/>
              <a:r>
                <a:rPr lang="it-IT" sz="786" dirty="0" err="1">
                  <a:solidFill>
                    <a:prstClr val="black"/>
                  </a:solidFill>
                  <a:latin typeface="Calibri" panose="020F0502020204030204"/>
                </a:rPr>
                <a:t>Ra</a:t>
              </a:r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. D’Urbano</a:t>
              </a:r>
            </a:p>
          </p:txBody>
        </p:sp>
      </p:grpSp>
      <p:sp>
        <p:nvSpPr>
          <p:cNvPr id="19" name="Rettangolo 18"/>
          <p:cNvSpPr/>
          <p:nvPr/>
        </p:nvSpPr>
        <p:spPr>
          <a:xfrm>
            <a:off x="8995413" y="3792178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Protocollo</a:t>
            </a:r>
          </a:p>
        </p:txBody>
      </p:sp>
      <p:sp>
        <p:nvSpPr>
          <p:cNvPr id="126" name="Rettangolo 125"/>
          <p:cNvSpPr/>
          <p:nvPr/>
        </p:nvSpPr>
        <p:spPr>
          <a:xfrm>
            <a:off x="8140780" y="6068657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M.R. Traversi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0653219" y="3798076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Reception / </a:t>
            </a:r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Prev</a:t>
            </a:r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. Incendi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61613" y="3797663"/>
            <a:ext cx="1200417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Affari e </a:t>
            </a:r>
          </a:p>
          <a:p>
            <a:pPr algn="ctr" defTabSz="767850"/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Segr</a:t>
            </a:r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. Generale</a:t>
            </a:r>
          </a:p>
        </p:txBody>
      </p:sp>
      <p:sp>
        <p:nvSpPr>
          <p:cNvPr id="129" name="Rettangolo 128"/>
          <p:cNvSpPr/>
          <p:nvPr/>
        </p:nvSpPr>
        <p:spPr>
          <a:xfrm>
            <a:off x="466472" y="4147685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E. Maneschi</a:t>
            </a:r>
          </a:p>
        </p:txBody>
      </p:sp>
      <p:grpSp>
        <p:nvGrpSpPr>
          <p:cNvPr id="146" name="Gruppo 145"/>
          <p:cNvGrpSpPr/>
          <p:nvPr/>
        </p:nvGrpSpPr>
        <p:grpSpPr>
          <a:xfrm>
            <a:off x="1753331" y="5677081"/>
            <a:ext cx="1199472" cy="640449"/>
            <a:chOff x="728323" y="5277691"/>
            <a:chExt cx="1364400" cy="728510"/>
          </a:xfrm>
        </p:grpSpPr>
        <p:sp>
          <p:nvSpPr>
            <p:cNvPr id="21" name="Rettangolo 20"/>
            <p:cNvSpPr/>
            <p:nvPr/>
          </p:nvSpPr>
          <p:spPr>
            <a:xfrm>
              <a:off x="728323" y="5277691"/>
              <a:ext cx="1364400" cy="36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/>
            <a:lstStyle/>
            <a:p>
              <a:pPr algn="ctr" defTabSz="767850"/>
              <a:r>
                <a:rPr lang="it-IT" sz="786" b="1" dirty="0" err="1">
                  <a:solidFill>
                    <a:prstClr val="black"/>
                  </a:solidFill>
                  <a:latin typeface="Calibri" panose="020F0502020204030204"/>
                </a:rPr>
                <a:t>Segr</a:t>
              </a:r>
              <a:r>
                <a:rPr lang="it-IT" sz="786" b="1" dirty="0">
                  <a:solidFill>
                    <a:prstClr val="black"/>
                  </a:solidFill>
                  <a:latin typeface="Calibri" panose="020F0502020204030204"/>
                </a:rPr>
                <a:t>. Deontologia</a:t>
              </a:r>
            </a:p>
          </p:txBody>
        </p:sp>
        <p:sp>
          <p:nvSpPr>
            <p:cNvPr id="130" name="Rettangolo 129"/>
            <p:cNvSpPr/>
            <p:nvPr/>
          </p:nvSpPr>
          <p:spPr>
            <a:xfrm>
              <a:off x="733313" y="5686864"/>
              <a:ext cx="1354420" cy="31933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t" anchorCtr="0"/>
            <a:lstStyle/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M. </a:t>
              </a:r>
              <a:r>
                <a:rPr lang="it-IT" sz="786" dirty="0" err="1">
                  <a:solidFill>
                    <a:prstClr val="black"/>
                  </a:solidFill>
                  <a:latin typeface="Calibri" panose="020F0502020204030204"/>
                </a:rPr>
                <a:t>Taddei</a:t>
              </a:r>
              <a:endParaRPr lang="it-IT" sz="786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4" name="Rettangolo 23"/>
          <p:cNvSpPr/>
          <p:nvPr/>
        </p:nvSpPr>
        <p:spPr>
          <a:xfrm>
            <a:off x="8135058" y="5711442"/>
            <a:ext cx="1199472" cy="3164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Tenuta Albo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9847472" y="5711447"/>
            <a:ext cx="1199472" cy="3164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Tesserino Digitale</a:t>
            </a:r>
          </a:p>
        </p:txBody>
      </p:sp>
      <p:sp>
        <p:nvSpPr>
          <p:cNvPr id="134" name="Rettangolo 133"/>
          <p:cNvSpPr/>
          <p:nvPr/>
        </p:nvSpPr>
        <p:spPr>
          <a:xfrm>
            <a:off x="2124749" y="4779396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T. Di Fusco</a:t>
            </a:r>
          </a:p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it-IT" sz="786" dirty="0" err="1">
                <a:solidFill>
                  <a:prstClr val="black"/>
                </a:solidFill>
                <a:latin typeface="Calibri" panose="020F0502020204030204"/>
              </a:rPr>
              <a:t>Amm</a:t>
            </a:r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. Ruoli)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641435" y="5707026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Segr</a:t>
            </a:r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. Presidenza</a:t>
            </a:r>
          </a:p>
        </p:txBody>
      </p:sp>
      <p:sp>
        <p:nvSpPr>
          <p:cNvPr id="131" name="Rettangolo 130"/>
          <p:cNvSpPr/>
          <p:nvPr/>
        </p:nvSpPr>
        <p:spPr>
          <a:xfrm>
            <a:off x="6645826" y="6066748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C. Morselli</a:t>
            </a:r>
          </a:p>
        </p:txBody>
      </p:sp>
      <p:sp>
        <p:nvSpPr>
          <p:cNvPr id="132" name="Rettangolo 131"/>
          <p:cNvSpPr/>
          <p:nvPr/>
        </p:nvSpPr>
        <p:spPr>
          <a:xfrm>
            <a:off x="9004185" y="4153377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T. D’Iginio</a:t>
            </a:r>
          </a:p>
        </p:txBody>
      </p:sp>
      <p:cxnSp>
        <p:nvCxnSpPr>
          <p:cNvPr id="168" name="Connettore 4 167"/>
          <p:cNvCxnSpPr>
            <a:stCxn id="13" idx="0"/>
            <a:endCxn id="96" idx="0"/>
          </p:cNvCxnSpPr>
          <p:nvPr/>
        </p:nvCxnSpPr>
        <p:spPr>
          <a:xfrm rot="16200000" flipH="1" flipV="1">
            <a:off x="45257" y="4656096"/>
            <a:ext cx="1874998" cy="158131"/>
          </a:xfrm>
          <a:prstGeom prst="bentConnector5">
            <a:avLst>
              <a:gd name="adj1" fmla="val -8709"/>
              <a:gd name="adj2" fmla="val -482825"/>
              <a:gd name="adj3" fmla="val 7860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4 175"/>
          <p:cNvCxnSpPr>
            <a:stCxn id="19" idx="0"/>
            <a:endCxn id="24" idx="0"/>
          </p:cNvCxnSpPr>
          <p:nvPr/>
        </p:nvCxnSpPr>
        <p:spPr>
          <a:xfrm rot="16200000" flipH="1" flipV="1">
            <a:off x="8205339" y="4321633"/>
            <a:ext cx="1919264" cy="860355"/>
          </a:xfrm>
          <a:prstGeom prst="bentConnector3">
            <a:avLst>
              <a:gd name="adj1" fmla="val -850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4 179"/>
          <p:cNvCxnSpPr>
            <a:stCxn id="20" idx="0"/>
            <a:endCxn id="25" idx="0"/>
          </p:cNvCxnSpPr>
          <p:nvPr/>
        </p:nvCxnSpPr>
        <p:spPr>
          <a:xfrm rot="16200000" flipH="1" flipV="1">
            <a:off x="9893396" y="4351888"/>
            <a:ext cx="1913371" cy="805747"/>
          </a:xfrm>
          <a:prstGeom prst="bentConnector3">
            <a:avLst>
              <a:gd name="adj1" fmla="val -85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1 210"/>
          <p:cNvCxnSpPr>
            <a:stCxn id="135" idx="3"/>
            <a:endCxn id="28" idx="1"/>
          </p:cNvCxnSpPr>
          <p:nvPr/>
        </p:nvCxnSpPr>
        <p:spPr>
          <a:xfrm>
            <a:off x="5042811" y="3147218"/>
            <a:ext cx="2672396" cy="1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8" name="Gruppo 247"/>
          <p:cNvGrpSpPr/>
          <p:nvPr/>
        </p:nvGrpSpPr>
        <p:grpSpPr>
          <a:xfrm>
            <a:off x="392528" y="955348"/>
            <a:ext cx="2912725" cy="1146799"/>
            <a:chOff x="108646" y="52594"/>
            <a:chExt cx="3313224" cy="1304482"/>
          </a:xfrm>
        </p:grpSpPr>
        <p:sp>
          <p:nvSpPr>
            <p:cNvPr id="37" name="Rettangolo 36"/>
            <p:cNvSpPr/>
            <p:nvPr/>
          </p:nvSpPr>
          <p:spPr>
            <a:xfrm>
              <a:off x="1140876" y="126194"/>
              <a:ext cx="1472304" cy="366224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b="1" dirty="0">
                  <a:solidFill>
                    <a:prstClr val="white"/>
                  </a:solidFill>
                  <a:latin typeface="Calibri" panose="020F0502020204030204"/>
                </a:rPr>
                <a:t>Consiglio di Disciplina Territoriale</a:t>
              </a:r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477002" y="64281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1 </a:t>
              </a:r>
            </a:p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Collegio</a:t>
              </a:r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1539771" y="651790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2 </a:t>
              </a:r>
            </a:p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Collegio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2628245" y="64000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3 </a:t>
              </a:r>
            </a:p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Collegio</a:t>
              </a: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101407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4 </a:t>
              </a:r>
            </a:p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Collegio</a:t>
              </a:r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220172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5 </a:t>
              </a:r>
            </a:p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Collegio</a:t>
              </a:r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108646" y="52594"/>
              <a:ext cx="3313224" cy="1304482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 defTabSz="767850"/>
              <a:r>
                <a:rPr lang="it-IT" sz="786" dirty="0">
                  <a:solidFill>
                    <a:srgbClr val="1F497D"/>
                  </a:solidFill>
                  <a:latin typeface="Calibri" panose="020F0502020204030204"/>
                </a:rPr>
                <a:t>Organo  </a:t>
              </a:r>
            </a:p>
            <a:p>
              <a:pPr algn="ctr" defTabSz="767850"/>
              <a:r>
                <a:rPr lang="it-IT" sz="786" dirty="0">
                  <a:solidFill>
                    <a:srgbClr val="1F497D"/>
                  </a:solidFill>
                  <a:latin typeface="Calibri" panose="020F0502020204030204"/>
                </a:rPr>
                <a:t>Territoriale</a:t>
              </a:r>
            </a:p>
          </p:txBody>
        </p:sp>
        <p:cxnSp>
          <p:nvCxnSpPr>
            <p:cNvPr id="233" name="Connettore 4 232"/>
            <p:cNvCxnSpPr>
              <a:stCxn id="37" idx="2"/>
              <a:endCxn id="38" idx="0"/>
            </p:cNvCxnSpPr>
            <p:nvPr/>
          </p:nvCxnSpPr>
          <p:spPr>
            <a:xfrm rot="5400000">
              <a:off x="1270448" y="36230"/>
              <a:ext cx="150393" cy="106276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4 235"/>
            <p:cNvCxnSpPr>
              <a:stCxn id="41" idx="0"/>
              <a:endCxn id="40" idx="0"/>
            </p:cNvCxnSpPr>
            <p:nvPr/>
          </p:nvCxnSpPr>
          <p:spPr>
            <a:xfrm rot="5400000" flipH="1" flipV="1">
              <a:off x="1971396" y="19935"/>
              <a:ext cx="374040" cy="1614172"/>
            </a:xfrm>
            <a:prstGeom prst="bentConnector3">
              <a:avLst>
                <a:gd name="adj1" fmla="val 11774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4 241"/>
            <p:cNvCxnSpPr>
              <a:stCxn id="39" idx="0"/>
              <a:endCxn id="42" idx="0"/>
            </p:cNvCxnSpPr>
            <p:nvPr/>
          </p:nvCxnSpPr>
          <p:spPr>
            <a:xfrm rot="16200000" flipH="1">
              <a:off x="2026878" y="501939"/>
              <a:ext cx="362251" cy="661952"/>
            </a:xfrm>
            <a:prstGeom prst="bentConnector3">
              <a:avLst>
                <a:gd name="adj1" fmla="val -2239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tangolo 16"/>
          <p:cNvSpPr/>
          <p:nvPr/>
        </p:nvSpPr>
        <p:spPr>
          <a:xfrm>
            <a:off x="4448110" y="3794224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Formazione</a:t>
            </a:r>
          </a:p>
        </p:txBody>
      </p:sp>
      <p:sp>
        <p:nvSpPr>
          <p:cNvPr id="119" name="Rettangolo 118"/>
          <p:cNvSpPr/>
          <p:nvPr/>
        </p:nvSpPr>
        <p:spPr>
          <a:xfrm>
            <a:off x="4456245" y="4489428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A. Del Buono</a:t>
            </a:r>
          </a:p>
        </p:txBody>
      </p:sp>
      <p:sp>
        <p:nvSpPr>
          <p:cNvPr id="128" name="Rettangolo 127"/>
          <p:cNvSpPr/>
          <p:nvPr/>
        </p:nvSpPr>
        <p:spPr>
          <a:xfrm>
            <a:off x="4452501" y="4148381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 err="1">
                <a:solidFill>
                  <a:prstClr val="black"/>
                </a:solidFill>
                <a:latin typeface="Calibri" panose="020F0502020204030204"/>
              </a:rPr>
              <a:t>Ra</a:t>
            </a:r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. D’Urbano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82040" y="114678"/>
            <a:ext cx="2517454" cy="557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67850"/>
            <a:r>
              <a:rPr lang="it-IT" sz="1512" dirty="0">
                <a:solidFill>
                  <a:prstClr val="black"/>
                </a:solidFill>
                <a:latin typeface="Calibri" panose="020F0502020204030204"/>
              </a:rPr>
              <a:t>Organigramma di Ente </a:t>
            </a:r>
          </a:p>
          <a:p>
            <a:pPr defTabSz="767850"/>
            <a:r>
              <a:rPr lang="it-IT" sz="1512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it-IT" sz="1512" dirty="0" err="1">
                <a:solidFill>
                  <a:prstClr val="black"/>
                </a:solidFill>
                <a:latin typeface="Calibri" panose="020F0502020204030204"/>
              </a:rPr>
              <a:t>agg</a:t>
            </a:r>
            <a:r>
              <a:rPr lang="it-IT" sz="1512" dirty="0">
                <a:solidFill>
                  <a:prstClr val="black"/>
                </a:solidFill>
                <a:latin typeface="Calibri" panose="020F0502020204030204"/>
              </a:rPr>
              <a:t>. 15/04/2022)</a:t>
            </a:r>
          </a:p>
        </p:txBody>
      </p:sp>
      <p:cxnSp>
        <p:nvCxnSpPr>
          <p:cNvPr id="65" name="Connettore 1 64"/>
          <p:cNvCxnSpPr>
            <a:stCxn id="32" idx="2"/>
            <a:endCxn id="7" idx="0"/>
          </p:cNvCxnSpPr>
          <p:nvPr/>
        </p:nvCxnSpPr>
        <p:spPr>
          <a:xfrm>
            <a:off x="6096000" y="2102148"/>
            <a:ext cx="0" cy="200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ttangolo arrotondato 99"/>
          <p:cNvSpPr/>
          <p:nvPr/>
        </p:nvSpPr>
        <p:spPr>
          <a:xfrm>
            <a:off x="10299100" y="1430292"/>
            <a:ext cx="1054286" cy="2229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714" tIns="0" rIns="25714" bIns="0" rtlCol="0" anchor="ctr"/>
          <a:lstStyle/>
          <a:p>
            <a:pPr algn="ctr" defTabSz="767850"/>
            <a:r>
              <a:rPr lang="it-IT" sz="571" u="sng" dirty="0">
                <a:solidFill>
                  <a:srgbClr val="0000FF"/>
                </a:solidFill>
                <a:latin typeface="Calibri" panose="020F0502020204030204"/>
                <a:ea typeface="Times New Roman"/>
                <a:cs typeface="Times New Roman"/>
              </a:rPr>
              <a:t>Sportello on line</a:t>
            </a:r>
            <a:endParaRPr lang="it-IT" sz="429" dirty="0">
              <a:solidFill>
                <a:prstClr val="black"/>
              </a:solidFill>
              <a:latin typeface="Calibri" panose="020F0502020204030204"/>
              <a:ea typeface="Times New Roman"/>
              <a:cs typeface="Times New Roman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3866249" y="733664"/>
            <a:ext cx="4459503" cy="1368483"/>
            <a:chOff x="5412748" y="1027130"/>
            <a:chExt cx="6243304" cy="1915876"/>
          </a:xfrm>
        </p:grpSpPr>
        <p:sp>
          <p:nvSpPr>
            <p:cNvPr id="30" name="Rettangolo 29"/>
            <p:cNvSpPr/>
            <p:nvPr/>
          </p:nvSpPr>
          <p:spPr>
            <a:xfrm>
              <a:off x="7539095" y="1163482"/>
              <a:ext cx="1812067" cy="4947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b="1" dirty="0">
                  <a:solidFill>
                    <a:prstClr val="white"/>
                  </a:solidFill>
                  <a:latin typeface="Calibri" panose="020F0502020204030204"/>
                </a:rPr>
                <a:t>Consiglio dell’OAR</a:t>
              </a:r>
            </a:p>
            <a:p>
              <a:pPr algn="ctr" defTabSz="767850"/>
              <a:r>
                <a:rPr lang="it-IT" sz="786" b="1" dirty="0">
                  <a:solidFill>
                    <a:prstClr val="white"/>
                  </a:solidFill>
                  <a:latin typeface="Calibri" panose="020F0502020204030204"/>
                </a:rPr>
                <a:t>2021-2025</a:t>
              </a:r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5412748" y="1027130"/>
              <a:ext cx="6243304" cy="1915876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 defTabSz="767850"/>
              <a:r>
                <a:rPr lang="it-IT" sz="786" dirty="0">
                  <a:solidFill>
                    <a:srgbClr val="1F497D"/>
                  </a:solidFill>
                  <a:latin typeface="Calibri" panose="020F0502020204030204"/>
                </a:rPr>
                <a:t>Organo Politico</a:t>
              </a:r>
            </a:p>
          </p:txBody>
        </p:sp>
        <p:sp>
          <p:nvSpPr>
            <p:cNvPr id="101" name="Rettangolo 100"/>
            <p:cNvSpPr/>
            <p:nvPr/>
          </p:nvSpPr>
          <p:spPr>
            <a:xfrm>
              <a:off x="6144922" y="1644728"/>
              <a:ext cx="886155" cy="35446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Uff. Stampa</a:t>
              </a:r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9016385" y="2351310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Deleghe / Nomine</a:t>
              </a:r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7031077" y="2356936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67850"/>
              <a:r>
                <a:rPr lang="it-IT" sz="786" dirty="0">
                  <a:solidFill>
                    <a:prstClr val="white"/>
                  </a:solidFill>
                  <a:latin typeface="Calibri" panose="020F0502020204030204"/>
                </a:rPr>
                <a:t>CTS Form.ne</a:t>
              </a:r>
            </a:p>
          </p:txBody>
        </p:sp>
        <p:cxnSp>
          <p:nvCxnSpPr>
            <p:cNvPr id="112" name="Connettore 4 111"/>
            <p:cNvCxnSpPr>
              <a:stCxn id="30" idx="2"/>
              <a:endCxn id="101" idx="3"/>
            </p:cNvCxnSpPr>
            <p:nvPr/>
          </p:nvCxnSpPr>
          <p:spPr>
            <a:xfrm rot="5400000">
              <a:off x="7656237" y="1033066"/>
              <a:ext cx="163733" cy="141405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ttangolo 94"/>
          <p:cNvSpPr/>
          <p:nvPr/>
        </p:nvSpPr>
        <p:spPr>
          <a:xfrm>
            <a:off x="10670981" y="4162608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M. Meta</a:t>
            </a:r>
          </a:p>
        </p:txBody>
      </p:sp>
      <p:cxnSp>
        <p:nvCxnSpPr>
          <p:cNvPr id="231" name="Connettore 4 230"/>
          <p:cNvCxnSpPr>
            <a:stCxn id="30" idx="2"/>
            <a:endCxn id="51" idx="0"/>
          </p:cNvCxnSpPr>
          <p:nvPr/>
        </p:nvCxnSpPr>
        <p:spPr>
          <a:xfrm rot="5400000">
            <a:off x="5442217" y="1093508"/>
            <a:ext cx="499079" cy="68095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4 233"/>
          <p:cNvCxnSpPr>
            <a:stCxn id="30" idx="2"/>
            <a:endCxn id="35" idx="0"/>
          </p:cNvCxnSpPr>
          <p:nvPr/>
        </p:nvCxnSpPr>
        <p:spPr>
          <a:xfrm rot="16200000" flipH="1">
            <a:off x="6153265" y="1063417"/>
            <a:ext cx="495060" cy="73712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uppo 93"/>
          <p:cNvGrpSpPr/>
          <p:nvPr/>
        </p:nvGrpSpPr>
        <p:grpSpPr>
          <a:xfrm>
            <a:off x="303955" y="5672661"/>
            <a:ext cx="1199472" cy="640449"/>
            <a:chOff x="728323" y="5277691"/>
            <a:chExt cx="1364400" cy="728510"/>
          </a:xfrm>
        </p:grpSpPr>
        <p:sp>
          <p:nvSpPr>
            <p:cNvPr id="96" name="Rettangolo 95"/>
            <p:cNvSpPr/>
            <p:nvPr/>
          </p:nvSpPr>
          <p:spPr>
            <a:xfrm>
              <a:off x="728323" y="5277691"/>
              <a:ext cx="1364400" cy="36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/>
            <a:lstStyle/>
            <a:p>
              <a:pPr algn="ctr" defTabSz="767850"/>
              <a:r>
                <a:rPr lang="it-IT" sz="786" b="1" dirty="0" err="1">
                  <a:solidFill>
                    <a:prstClr val="black"/>
                  </a:solidFill>
                  <a:latin typeface="Calibri" panose="020F0502020204030204"/>
                </a:rPr>
                <a:t>Segr</a:t>
              </a:r>
              <a:r>
                <a:rPr lang="it-IT" sz="786" b="1" dirty="0">
                  <a:solidFill>
                    <a:prstClr val="black"/>
                  </a:solidFill>
                  <a:latin typeface="Calibri" panose="020F0502020204030204"/>
                </a:rPr>
                <a:t>. Consiglieri</a:t>
              </a:r>
            </a:p>
          </p:txBody>
        </p:sp>
        <p:sp>
          <p:nvSpPr>
            <p:cNvPr id="97" name="Rettangolo 96"/>
            <p:cNvSpPr/>
            <p:nvPr/>
          </p:nvSpPr>
          <p:spPr>
            <a:xfrm>
              <a:off x="733313" y="5686864"/>
              <a:ext cx="1354420" cy="31933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t" anchorCtr="0"/>
            <a:lstStyle/>
            <a:p>
              <a:pPr algn="ctr" defTabSz="767850"/>
              <a:r>
                <a:rPr lang="it-IT" sz="786" dirty="0">
                  <a:solidFill>
                    <a:prstClr val="black"/>
                  </a:solidFill>
                  <a:latin typeface="Calibri" panose="020F0502020204030204"/>
                </a:rPr>
                <a:t>A. Ronchetti</a:t>
              </a:r>
            </a:p>
          </p:txBody>
        </p:sp>
      </p:grpSp>
      <p:sp>
        <p:nvSpPr>
          <p:cNvPr id="110" name="Rettangolo 109"/>
          <p:cNvSpPr/>
          <p:nvPr/>
        </p:nvSpPr>
        <p:spPr>
          <a:xfrm>
            <a:off x="1110834" y="2891366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DPO</a:t>
            </a:r>
          </a:p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Ilaria </a:t>
            </a:r>
            <a:r>
              <a:rPr lang="it-IT" sz="786" dirty="0" err="1">
                <a:solidFill>
                  <a:prstClr val="black"/>
                </a:solidFill>
                <a:latin typeface="Calibri" panose="020F0502020204030204"/>
              </a:rPr>
              <a:t>Salonna</a:t>
            </a:r>
            <a:endParaRPr lang="it-IT" sz="78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3" name="Rettangolo 92"/>
          <p:cNvSpPr/>
          <p:nvPr/>
        </p:nvSpPr>
        <p:spPr>
          <a:xfrm>
            <a:off x="9855430" y="6090470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G. Panella</a:t>
            </a:r>
          </a:p>
        </p:txBody>
      </p:sp>
      <p:sp>
        <p:nvSpPr>
          <p:cNvPr id="92" name="Rettangolo 91"/>
          <p:cNvSpPr/>
          <p:nvPr/>
        </p:nvSpPr>
        <p:spPr>
          <a:xfrm>
            <a:off x="8756316" y="1664541"/>
            <a:ext cx="981099" cy="31622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AR Edizione</a:t>
            </a:r>
          </a:p>
        </p:txBody>
      </p:sp>
      <p:sp>
        <p:nvSpPr>
          <p:cNvPr id="99" name="Rettangolo 98"/>
          <p:cNvSpPr/>
          <p:nvPr/>
        </p:nvSpPr>
        <p:spPr>
          <a:xfrm>
            <a:off x="10826243" y="2899823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RI </a:t>
            </a:r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tratt</a:t>
            </a:r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. dati</a:t>
            </a:r>
          </a:p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S. Miarelli</a:t>
            </a:r>
          </a:p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Dirigente</a:t>
            </a:r>
          </a:p>
        </p:txBody>
      </p:sp>
      <p:sp>
        <p:nvSpPr>
          <p:cNvPr id="103" name="Rettangolo 102"/>
          <p:cNvSpPr/>
          <p:nvPr/>
        </p:nvSpPr>
        <p:spPr>
          <a:xfrm>
            <a:off x="5945814" y="3803987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 defTabSz="767850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Gare</a:t>
            </a:r>
          </a:p>
        </p:txBody>
      </p:sp>
      <p:sp>
        <p:nvSpPr>
          <p:cNvPr id="105" name="Rettangolo 104"/>
          <p:cNvSpPr/>
          <p:nvPr/>
        </p:nvSpPr>
        <p:spPr>
          <a:xfrm>
            <a:off x="5955203" y="4168518"/>
            <a:ext cx="1190699" cy="280736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defTabSz="767850"/>
            <a:r>
              <a:rPr lang="it-IT" sz="786" dirty="0">
                <a:solidFill>
                  <a:prstClr val="black"/>
                </a:solidFill>
                <a:latin typeface="Calibri" panose="020F0502020204030204"/>
              </a:rPr>
              <a:t>M. Orlandi</a:t>
            </a:r>
          </a:p>
        </p:txBody>
      </p:sp>
      <p:cxnSp>
        <p:nvCxnSpPr>
          <p:cNvPr id="107" name="Connettore 4 175">
            <a:extLst>
              <a:ext uri="{FF2B5EF4-FFF2-40B4-BE49-F238E27FC236}">
                <a16:creationId xmlns:a16="http://schemas.microsoft.com/office/drawing/2014/main" id="{F67FC9C1-802C-4AB5-9D5E-92E305E4AFDC}"/>
              </a:ext>
            </a:extLst>
          </p:cNvPr>
          <p:cNvCxnSpPr>
            <a:cxnSpLocks/>
            <a:stCxn id="20" idx="0"/>
            <a:endCxn id="13" idx="0"/>
          </p:cNvCxnSpPr>
          <p:nvPr/>
        </p:nvCxnSpPr>
        <p:spPr>
          <a:xfrm rot="16200000" flipV="1">
            <a:off x="6157182" y="-1297698"/>
            <a:ext cx="413" cy="10191134"/>
          </a:xfrm>
          <a:prstGeom prst="bentConnector3">
            <a:avLst>
              <a:gd name="adj1" fmla="val 3965017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4 175">
            <a:extLst>
              <a:ext uri="{FF2B5EF4-FFF2-40B4-BE49-F238E27FC236}">
                <a16:creationId xmlns:a16="http://schemas.microsoft.com/office/drawing/2014/main" id="{6427F0D8-1D87-4B64-9297-E89542CB125A}"/>
              </a:ext>
            </a:extLst>
          </p:cNvPr>
          <p:cNvCxnSpPr>
            <a:cxnSpLocks/>
            <a:stCxn id="18" idx="0"/>
            <a:endCxn id="15" idx="0"/>
          </p:cNvCxnSpPr>
          <p:nvPr/>
        </p:nvCxnSpPr>
        <p:spPr>
          <a:xfrm rot="16200000" flipH="1" flipV="1">
            <a:off x="5325773" y="1186503"/>
            <a:ext cx="5899" cy="5217247"/>
          </a:xfrm>
          <a:prstGeom prst="bentConnector3">
            <a:avLst>
              <a:gd name="adj1" fmla="val -276789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4 175">
            <a:extLst>
              <a:ext uri="{FF2B5EF4-FFF2-40B4-BE49-F238E27FC236}">
                <a16:creationId xmlns:a16="http://schemas.microsoft.com/office/drawing/2014/main" id="{73203AA5-603F-408A-AB34-AEA56E59D089}"/>
              </a:ext>
            </a:extLst>
          </p:cNvPr>
          <p:cNvCxnSpPr>
            <a:cxnSpLocks/>
            <a:stCxn id="103" idx="0"/>
            <a:endCxn id="17" idx="0"/>
          </p:cNvCxnSpPr>
          <p:nvPr/>
        </p:nvCxnSpPr>
        <p:spPr>
          <a:xfrm rot="16200000" flipV="1">
            <a:off x="5791816" y="3050253"/>
            <a:ext cx="9763" cy="1497704"/>
          </a:xfrm>
          <a:prstGeom prst="bentConnector3">
            <a:avLst>
              <a:gd name="adj1" fmla="val 177252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4 175">
            <a:extLst>
              <a:ext uri="{FF2B5EF4-FFF2-40B4-BE49-F238E27FC236}">
                <a16:creationId xmlns:a16="http://schemas.microsoft.com/office/drawing/2014/main" id="{08D54D74-D08C-4B8F-BE59-EC746739A2C8}"/>
              </a:ext>
            </a:extLst>
          </p:cNvPr>
          <p:cNvCxnSpPr>
            <a:cxnSpLocks/>
            <a:stCxn id="5" idx="2"/>
            <a:endCxn id="23" idx="0"/>
          </p:cNvCxnSpPr>
          <p:nvPr/>
        </p:nvCxnSpPr>
        <p:spPr>
          <a:xfrm rot="16200000" flipH="1">
            <a:off x="5230656" y="3696509"/>
            <a:ext cx="2826416" cy="1194616"/>
          </a:xfrm>
          <a:prstGeom prst="bentConnector3">
            <a:avLst>
              <a:gd name="adj1" fmla="val 2629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4 175">
            <a:extLst>
              <a:ext uri="{FF2B5EF4-FFF2-40B4-BE49-F238E27FC236}">
                <a16:creationId xmlns:a16="http://schemas.microsoft.com/office/drawing/2014/main" id="{A443DD33-9C39-4927-8026-9847C497DC22}"/>
              </a:ext>
            </a:extLst>
          </p:cNvPr>
          <p:cNvCxnSpPr>
            <a:cxnSpLocks/>
            <a:stCxn id="15" idx="0"/>
            <a:endCxn id="21" idx="0"/>
          </p:cNvCxnSpPr>
          <p:nvPr/>
        </p:nvCxnSpPr>
        <p:spPr>
          <a:xfrm rot="16200000" flipH="1" flipV="1">
            <a:off x="1597081" y="4554062"/>
            <a:ext cx="1879004" cy="367031"/>
          </a:xfrm>
          <a:prstGeom prst="bentConnector5">
            <a:avLst>
              <a:gd name="adj1" fmla="val -8690"/>
              <a:gd name="adj2" fmla="val -201046"/>
              <a:gd name="adj3" fmla="val 7936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248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Enrica Maneschi</dc:creator>
  <cp:lastModifiedBy>Enrica Maneschi</cp:lastModifiedBy>
  <cp:revision>1</cp:revision>
  <dcterms:created xsi:type="dcterms:W3CDTF">2022-10-04T10:55:10Z</dcterms:created>
  <dcterms:modified xsi:type="dcterms:W3CDTF">2022-10-04T10:55:34Z</dcterms:modified>
</cp:coreProperties>
</file>